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sldIdLst>
    <p:sldId id="256" r:id="rId2"/>
    <p:sldId id="319" r:id="rId3"/>
    <p:sldId id="320" r:id="rId4"/>
    <p:sldId id="343" r:id="rId5"/>
    <p:sldId id="330" r:id="rId6"/>
    <p:sldId id="331" r:id="rId7"/>
    <p:sldId id="332" r:id="rId8"/>
    <p:sldId id="333" r:id="rId9"/>
    <p:sldId id="334" r:id="rId10"/>
    <p:sldId id="341" r:id="rId11"/>
    <p:sldId id="336" r:id="rId12"/>
    <p:sldId id="337" r:id="rId13"/>
    <p:sldId id="338" r:id="rId14"/>
    <p:sldId id="339" r:id="rId15"/>
    <p:sldId id="340" r:id="rId16"/>
    <p:sldId id="342" r:id="rId17"/>
    <p:sldId id="344" r:id="rId18"/>
    <p:sldId id="315" r:id="rId19"/>
    <p:sldId id="311" r:id="rId20"/>
    <p:sldId id="312" r:id="rId21"/>
    <p:sldId id="313" r:id="rId22"/>
    <p:sldId id="310" r:id="rId23"/>
    <p:sldId id="317" r:id="rId24"/>
    <p:sldId id="318" r:id="rId25"/>
    <p:sldId id="314" r:id="rId26"/>
    <p:sldId id="316" r:id="rId27"/>
    <p:sldId id="345" r:id="rId28"/>
    <p:sldId id="346" r:id="rId29"/>
    <p:sldId id="347" r:id="rId30"/>
    <p:sldId id="309" r:id="rId31"/>
    <p:sldId id="308" r:id="rId32"/>
    <p:sldId id="307" r:id="rId33"/>
    <p:sldId id="335" r:id="rId34"/>
    <p:sldId id="555" r:id="rId35"/>
    <p:sldId id="348" r:id="rId36"/>
    <p:sldId id="365" r:id="rId37"/>
    <p:sldId id="366" r:id="rId38"/>
    <p:sldId id="367" r:id="rId39"/>
    <p:sldId id="368" r:id="rId40"/>
    <p:sldId id="369" r:id="rId41"/>
    <p:sldId id="370" r:id="rId42"/>
    <p:sldId id="371" r:id="rId43"/>
    <p:sldId id="372" r:id="rId44"/>
    <p:sldId id="373" r:id="rId45"/>
    <p:sldId id="375" r:id="rId46"/>
    <p:sldId id="376" r:id="rId47"/>
    <p:sldId id="377" r:id="rId48"/>
    <p:sldId id="378" r:id="rId49"/>
    <p:sldId id="563" r:id="rId50"/>
    <p:sldId id="379" r:id="rId51"/>
    <p:sldId id="382" r:id="rId52"/>
    <p:sldId id="383" r:id="rId53"/>
    <p:sldId id="542" r:id="rId54"/>
    <p:sldId id="541" r:id="rId55"/>
    <p:sldId id="543" r:id="rId56"/>
    <p:sldId id="544" r:id="rId57"/>
    <p:sldId id="545" r:id="rId58"/>
    <p:sldId id="546" r:id="rId59"/>
    <p:sldId id="547" r:id="rId60"/>
    <p:sldId id="548" r:id="rId61"/>
    <p:sldId id="550" r:id="rId62"/>
    <p:sldId id="551" r:id="rId63"/>
    <p:sldId id="552" r:id="rId64"/>
    <p:sldId id="554" r:id="rId65"/>
    <p:sldId id="556" r:id="rId66"/>
    <p:sldId id="553" r:id="rId67"/>
    <p:sldId id="557" r:id="rId68"/>
    <p:sldId id="558" r:id="rId69"/>
    <p:sldId id="559" r:id="rId70"/>
    <p:sldId id="560" r:id="rId71"/>
    <p:sldId id="561" r:id="rId72"/>
    <p:sldId id="562" r:id="rId73"/>
    <p:sldId id="564" r:id="rId74"/>
    <p:sldId id="565" r:id="rId75"/>
    <p:sldId id="566" r:id="rId76"/>
    <p:sldId id="567" r:id="rId77"/>
    <p:sldId id="568" r:id="rId78"/>
    <p:sldId id="569" r:id="rId79"/>
    <p:sldId id="321" r:id="rId80"/>
    <p:sldId id="260" r:id="rId81"/>
    <p:sldId id="305" r:id="rId82"/>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Uz9TvH+L3VHNQnoIaRJV3A==" hashData="BoD97xloUWxv7jvhj9GYu/W1K9Wfdh3n3ooef+eiBXVfdbqKEuxmjOIWoiiJ3iorVYHZKcv5CrGdlF3fORi/V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2F29"/>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32" autoAdjust="0"/>
    <p:restoredTop sz="75510" autoAdjust="0"/>
  </p:normalViewPr>
  <p:slideViewPr>
    <p:cSldViewPr snapToGrid="0">
      <p:cViewPr varScale="1">
        <p:scale>
          <a:sx n="81" d="100"/>
          <a:sy n="81" d="100"/>
        </p:scale>
        <p:origin x="261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AD81E8-932B-4B07-BAE1-98C902604CF3}" type="datetimeFigureOut">
              <a:rPr lang="sl-SI" smtClean="0"/>
              <a:t>10. 04. 2024</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42A9C3-C4C6-4101-903E-C3FA7F28B62F}" type="slidenum">
              <a:rPr lang="sl-SI" smtClean="0"/>
              <a:t>‹#›</a:t>
            </a:fld>
            <a:endParaRPr lang="sl-SI"/>
          </a:p>
        </p:txBody>
      </p:sp>
    </p:spTree>
    <p:extLst>
      <p:ext uri="{BB962C8B-B14F-4D97-AF65-F5344CB8AC3E}">
        <p14:creationId xmlns:p14="http://schemas.microsoft.com/office/powerpoint/2010/main" val="1035234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en.wikipedia.org/wiki/Bitcoin" TargetMode="External"/><Relationship Id="rId13" Type="http://schemas.openxmlformats.org/officeDocument/2006/relationships/hyperlink" Target="https://en.wikipedia.org/wiki/Petya_(malware)#cite_note-cp-petya-1" TargetMode="External"/><Relationship Id="rId18" Type="http://schemas.openxmlformats.org/officeDocument/2006/relationships/hyperlink" Target="https://en.wikipedia.org/wiki/Server_Message_Block" TargetMode="External"/><Relationship Id="rId26" Type="http://schemas.openxmlformats.org/officeDocument/2006/relationships/hyperlink" Target="https://en.wikipedia.org/wiki/Petya_(malware)#cite_note-21" TargetMode="External"/><Relationship Id="rId3" Type="http://schemas.openxmlformats.org/officeDocument/2006/relationships/hyperlink" Target="https://en.wikipedia.org/wiki/Master_boot_record" TargetMode="External"/><Relationship Id="rId21" Type="http://schemas.openxmlformats.org/officeDocument/2006/relationships/hyperlink" Target="https://en.wikipedia.org/wiki/Petya_(malware)#cite_note-ars-eternalblue-17" TargetMode="External"/><Relationship Id="rId7" Type="http://schemas.openxmlformats.org/officeDocument/2006/relationships/hyperlink" Target="https://en.wikipedia.org/wiki/File_system" TargetMode="External"/><Relationship Id="rId12" Type="http://schemas.openxmlformats.org/officeDocument/2006/relationships/hyperlink" Target="https://en.wikipedia.org/wiki/Chkdsk" TargetMode="External"/><Relationship Id="rId17" Type="http://schemas.openxmlformats.org/officeDocument/2006/relationships/hyperlink" Target="https://en.wikipedia.org/wiki/Vulnerability_(computing)" TargetMode="External"/><Relationship Id="rId25" Type="http://schemas.openxmlformats.org/officeDocument/2006/relationships/hyperlink" Target="https://en.wikipedia.org/wiki/Petya_(malware)#cite_note-techc-20" TargetMode="External"/><Relationship Id="rId2" Type="http://schemas.openxmlformats.org/officeDocument/2006/relationships/slide" Target="../slides/slide14.xml"/><Relationship Id="rId16" Type="http://schemas.openxmlformats.org/officeDocument/2006/relationships/hyperlink" Target="https://en.wikipedia.org/wiki/Exploit_(computer_security)" TargetMode="External"/><Relationship Id="rId20" Type="http://schemas.openxmlformats.org/officeDocument/2006/relationships/hyperlink" Target="https://en.wikipedia.org/wiki/WannaCry" TargetMode="External"/><Relationship Id="rId29" Type="http://schemas.openxmlformats.org/officeDocument/2006/relationships/hyperlink" Target="https://en.wikipedia.org/wiki/Petya_(malware)#cite_note-ars-wiper-23" TargetMode="External"/><Relationship Id="rId1" Type="http://schemas.openxmlformats.org/officeDocument/2006/relationships/notesMaster" Target="../notesMasters/notesMaster1.xml"/><Relationship Id="rId6" Type="http://schemas.openxmlformats.org/officeDocument/2006/relationships/hyperlink" Target="https://en.wikipedia.org/wiki/NTFS" TargetMode="External"/><Relationship Id="rId11" Type="http://schemas.openxmlformats.org/officeDocument/2006/relationships/hyperlink" Target="https://en.wikipedia.org/wiki/Petya_(malware)#cite_note-verge-notpetya-16" TargetMode="External"/><Relationship Id="rId24" Type="http://schemas.openxmlformats.org/officeDocument/2006/relationships/hyperlink" Target="https://en.wikipedia.org/wiki/Petya_(malware)#cite_note-19" TargetMode="External"/><Relationship Id="rId5" Type="http://schemas.openxmlformats.org/officeDocument/2006/relationships/hyperlink" Target="https://en.wikipedia.org/wiki/Master_File_Table" TargetMode="External"/><Relationship Id="rId15" Type="http://schemas.openxmlformats.org/officeDocument/2006/relationships/hyperlink" Target="https://en.wikipedia.org/wiki/EternalBlue" TargetMode="External"/><Relationship Id="rId23" Type="http://schemas.openxmlformats.org/officeDocument/2006/relationships/hyperlink" Target="https://en.wikipedia.org/wiki/Petya_(malware)#cite_note-ecot-18" TargetMode="External"/><Relationship Id="rId28" Type="http://schemas.openxmlformats.org/officeDocument/2006/relationships/hyperlink" Target="https://en.wikipedia.org/wiki/Copycat_crime" TargetMode="External"/><Relationship Id="rId10" Type="http://schemas.openxmlformats.org/officeDocument/2006/relationships/hyperlink" Target="https://en.wikipedia.org/wiki/Petya_(malware)#cite_note-nw-petyadouble-2" TargetMode="External"/><Relationship Id="rId19" Type="http://schemas.openxmlformats.org/officeDocument/2006/relationships/hyperlink" Target="https://en.wikipedia.org/wiki/National_Security_Agency" TargetMode="External"/><Relationship Id="rId4" Type="http://schemas.openxmlformats.org/officeDocument/2006/relationships/hyperlink" Target="https://en.wikipedia.org/wiki/Bootloader" TargetMode="External"/><Relationship Id="rId9" Type="http://schemas.openxmlformats.org/officeDocument/2006/relationships/hyperlink" Target="https://en.wikipedia.org/wiki/Petya_(malware)#cite_note-15" TargetMode="External"/><Relationship Id="rId14" Type="http://schemas.openxmlformats.org/officeDocument/2006/relationships/hyperlink" Target="https://en.wikipedia.org/wiki/PDF" TargetMode="External"/><Relationship Id="rId22" Type="http://schemas.openxmlformats.org/officeDocument/2006/relationships/hyperlink" Target="https://en.wikipedia.org/wiki/Vector_(malware)" TargetMode="External"/><Relationship Id="rId27" Type="http://schemas.openxmlformats.org/officeDocument/2006/relationships/hyperlink" Target="https://en.wikipedia.org/wiki/Petya_(malware)#cite_note-verge-toolate-22" TargetMode="External"/><Relationship Id="rId30" Type="http://schemas.openxmlformats.org/officeDocument/2006/relationships/hyperlink" Target="https://en.wikipedia.org/wiki/Petya_(malware)#cite_note-BBCPMdc-24"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Alice_and_Bob"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bbc.com/news/technology-46195189" TargetMode="External"/><Relationship Id="rId2" Type="http://schemas.openxmlformats.org/officeDocument/2006/relationships/slide" Target="../slides/slide50.xml"/><Relationship Id="rId1" Type="http://schemas.openxmlformats.org/officeDocument/2006/relationships/notesMaster" Target="../notesMasters/notesMaster1.xml"/><Relationship Id="rId4" Type="http://schemas.openxmlformats.org/officeDocument/2006/relationships/hyperlink" Target="https://www.bbc.com/news/av/uk-england-beds-bucks-herts-49801267/security-gadgets-making-people-more-vulnerable-from-hackers"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bbc.com/news/technology-46195189"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www.bbc.com/news/av/uk-england-beds-bucks-herts-49801267/security-gadgets-making-people-more-vulnerable-from-hackers"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bbc.com/news/technology-46195189" TargetMode="External"/><Relationship Id="rId2" Type="http://schemas.openxmlformats.org/officeDocument/2006/relationships/slide" Target="../slides/slide52.xml"/><Relationship Id="rId1" Type="http://schemas.openxmlformats.org/officeDocument/2006/relationships/notesMaster" Target="../notesMasters/notesMaster1.xml"/><Relationship Id="rId4" Type="http://schemas.openxmlformats.org/officeDocument/2006/relationships/hyperlink" Target="https://www.bbc.com/news/av/uk-england-beds-bucks-herts-49801267/security-gadgets-making-people-more-vulnerable-from-hackers"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en.wikipedia.org/wiki/Bitcoin" TargetMode="External"/><Relationship Id="rId13" Type="http://schemas.openxmlformats.org/officeDocument/2006/relationships/hyperlink" Target="https://en.wikipedia.org/wiki/Petya_(malware)#cite_note-cp-petya-1" TargetMode="External"/><Relationship Id="rId18" Type="http://schemas.openxmlformats.org/officeDocument/2006/relationships/hyperlink" Target="https://en.wikipedia.org/wiki/Server_Message_Block" TargetMode="External"/><Relationship Id="rId26" Type="http://schemas.openxmlformats.org/officeDocument/2006/relationships/hyperlink" Target="https://en.wikipedia.org/wiki/Petya_(malware)#cite_note-21" TargetMode="External"/><Relationship Id="rId3" Type="http://schemas.openxmlformats.org/officeDocument/2006/relationships/hyperlink" Target="https://en.wikipedia.org/wiki/Master_boot_record" TargetMode="External"/><Relationship Id="rId21" Type="http://schemas.openxmlformats.org/officeDocument/2006/relationships/hyperlink" Target="https://en.wikipedia.org/wiki/Petya_(malware)#cite_note-ars-eternalblue-17" TargetMode="External"/><Relationship Id="rId7" Type="http://schemas.openxmlformats.org/officeDocument/2006/relationships/hyperlink" Target="https://en.wikipedia.org/wiki/File_system" TargetMode="External"/><Relationship Id="rId12" Type="http://schemas.openxmlformats.org/officeDocument/2006/relationships/hyperlink" Target="https://en.wikipedia.org/wiki/Chkdsk" TargetMode="External"/><Relationship Id="rId17" Type="http://schemas.openxmlformats.org/officeDocument/2006/relationships/hyperlink" Target="https://en.wikipedia.org/wiki/Vulnerability_(computing)" TargetMode="External"/><Relationship Id="rId25" Type="http://schemas.openxmlformats.org/officeDocument/2006/relationships/hyperlink" Target="https://en.wikipedia.org/wiki/Petya_(malware)#cite_note-techc-20" TargetMode="External"/><Relationship Id="rId2" Type="http://schemas.openxmlformats.org/officeDocument/2006/relationships/slide" Target="../slides/slide13.xml"/><Relationship Id="rId16" Type="http://schemas.openxmlformats.org/officeDocument/2006/relationships/hyperlink" Target="https://en.wikipedia.org/wiki/Exploit_(computer_security)" TargetMode="External"/><Relationship Id="rId20" Type="http://schemas.openxmlformats.org/officeDocument/2006/relationships/hyperlink" Target="https://en.wikipedia.org/wiki/WannaCry" TargetMode="External"/><Relationship Id="rId29" Type="http://schemas.openxmlformats.org/officeDocument/2006/relationships/hyperlink" Target="https://en.wikipedia.org/wiki/Petya_(malware)#cite_note-ars-wiper-23" TargetMode="External"/><Relationship Id="rId1" Type="http://schemas.openxmlformats.org/officeDocument/2006/relationships/notesMaster" Target="../notesMasters/notesMaster1.xml"/><Relationship Id="rId6" Type="http://schemas.openxmlformats.org/officeDocument/2006/relationships/hyperlink" Target="https://en.wikipedia.org/wiki/NTFS" TargetMode="External"/><Relationship Id="rId11" Type="http://schemas.openxmlformats.org/officeDocument/2006/relationships/hyperlink" Target="https://en.wikipedia.org/wiki/Petya_(malware)#cite_note-verge-notpetya-16" TargetMode="External"/><Relationship Id="rId24" Type="http://schemas.openxmlformats.org/officeDocument/2006/relationships/hyperlink" Target="https://en.wikipedia.org/wiki/Petya_(malware)#cite_note-19" TargetMode="External"/><Relationship Id="rId5" Type="http://schemas.openxmlformats.org/officeDocument/2006/relationships/hyperlink" Target="https://en.wikipedia.org/wiki/Master_File_Table" TargetMode="External"/><Relationship Id="rId15" Type="http://schemas.openxmlformats.org/officeDocument/2006/relationships/hyperlink" Target="https://en.wikipedia.org/wiki/EternalBlue" TargetMode="External"/><Relationship Id="rId23" Type="http://schemas.openxmlformats.org/officeDocument/2006/relationships/hyperlink" Target="https://en.wikipedia.org/wiki/Petya_(malware)#cite_note-ecot-18" TargetMode="External"/><Relationship Id="rId28" Type="http://schemas.openxmlformats.org/officeDocument/2006/relationships/hyperlink" Target="https://en.wikipedia.org/wiki/Copycat_crime" TargetMode="External"/><Relationship Id="rId10" Type="http://schemas.openxmlformats.org/officeDocument/2006/relationships/hyperlink" Target="https://en.wikipedia.org/wiki/Petya_(malware)#cite_note-nw-petyadouble-2" TargetMode="External"/><Relationship Id="rId19" Type="http://schemas.openxmlformats.org/officeDocument/2006/relationships/hyperlink" Target="https://en.wikipedia.org/wiki/National_Security_Agency" TargetMode="External"/><Relationship Id="rId4" Type="http://schemas.openxmlformats.org/officeDocument/2006/relationships/hyperlink" Target="https://en.wikipedia.org/wiki/Bootloader" TargetMode="External"/><Relationship Id="rId9" Type="http://schemas.openxmlformats.org/officeDocument/2006/relationships/hyperlink" Target="https://en.wikipedia.org/wiki/Petya_(malware)#cite_note-15" TargetMode="External"/><Relationship Id="rId14" Type="http://schemas.openxmlformats.org/officeDocument/2006/relationships/hyperlink" Target="https://en.wikipedia.org/wiki/PDF" TargetMode="External"/><Relationship Id="rId22" Type="http://schemas.openxmlformats.org/officeDocument/2006/relationships/hyperlink" Target="https://en.wikipedia.org/wiki/Vector_(malware)" TargetMode="External"/><Relationship Id="rId27" Type="http://schemas.openxmlformats.org/officeDocument/2006/relationships/hyperlink" Target="https://en.wikipedia.org/wiki/Petya_(malware)#cite_note-verge-toolate-22" TargetMode="External"/><Relationship Id="rId30" Type="http://schemas.openxmlformats.org/officeDocument/2006/relationships/hyperlink" Target="https://en.wikipedia.org/wiki/Petya_(malware)#cite_note-BBCPMdc-24"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5</a:t>
            </a:fld>
            <a:endParaRPr lang="sl-SI"/>
          </a:p>
        </p:txBody>
      </p:sp>
    </p:spTree>
    <p:extLst>
      <p:ext uri="{BB962C8B-B14F-4D97-AF65-F5344CB8AC3E}">
        <p14:creationId xmlns:p14="http://schemas.microsoft.com/office/powerpoint/2010/main" val="9452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NotPetya</a:t>
            </a:r>
            <a:r>
              <a:rPr lang="en-US" dirty="0"/>
              <a:t> – superficially  resembles Petya (ransomware trojan from March 2016).</a:t>
            </a:r>
          </a:p>
          <a:p>
            <a:endParaRPr lang="en-US" dirty="0"/>
          </a:p>
          <a:p>
            <a:r>
              <a:rPr lang="en-US" dirty="0"/>
              <a:t>https://www.bleepingcomputer.com/news/security/more-security-firms-confirm-notpetya-shoddy-code-is-making-recovery-impossible/</a:t>
            </a:r>
          </a:p>
          <a:p>
            <a:endParaRPr lang="en-US" dirty="0"/>
          </a:p>
          <a:p>
            <a:r>
              <a:rPr lang="en-US" dirty="0"/>
              <a:t>https://www.theregister.co.uk/2017/06/28/petya_notpetya_ransomware/</a:t>
            </a:r>
          </a:p>
          <a:p>
            <a:r>
              <a:rPr lang="en-US" dirty="0"/>
              <a:t>https://www.bleepingcomputer.com/news/security/security-firms-find-thin-lines-connecting-notpetya-to-ukraine-power-grid-attacks/</a:t>
            </a:r>
          </a:p>
          <a:p>
            <a:endParaRPr lang="en-US" dirty="0"/>
          </a:p>
          <a:p>
            <a:endParaRPr lang="en-US" dirty="0"/>
          </a:p>
          <a:p>
            <a:r>
              <a:rPr lang="en-US" sz="1200" b="0" i="0" kern="1200" dirty="0">
                <a:solidFill>
                  <a:schemeClr val="tx1"/>
                </a:solidFill>
                <a:effectLst/>
                <a:latin typeface="Arial" panose="020B0604020202020204" pitchFamily="34" charset="0"/>
                <a:ea typeface="+mn-ea"/>
                <a:cs typeface="+mn-cs"/>
              </a:rPr>
              <a:t>Petya utilizes a payload that infects the computer's </a:t>
            </a:r>
            <a:r>
              <a:rPr lang="en-US" sz="1200" b="0" i="0" u="none" strike="noStrike" kern="1200" dirty="0">
                <a:solidFill>
                  <a:schemeClr val="tx1"/>
                </a:solidFill>
                <a:effectLst/>
                <a:latin typeface="Arial" panose="020B0604020202020204" pitchFamily="34" charset="0"/>
                <a:ea typeface="+mn-ea"/>
                <a:cs typeface="+mn-cs"/>
                <a:hlinkClick r:id="rId3" tooltip="Master boot record"/>
              </a:rPr>
              <a:t>master boot record</a:t>
            </a:r>
            <a:r>
              <a:rPr lang="en-US" sz="1200" b="0" i="0" kern="1200" dirty="0">
                <a:solidFill>
                  <a:schemeClr val="tx1"/>
                </a:solidFill>
                <a:effectLst/>
                <a:latin typeface="Arial" panose="020B0604020202020204" pitchFamily="34" charset="0"/>
                <a:ea typeface="+mn-ea"/>
                <a:cs typeface="+mn-cs"/>
              </a:rPr>
              <a:t> (MBR), overwriting the Windows </a:t>
            </a:r>
            <a:r>
              <a:rPr lang="en-US" sz="1200" b="0" i="0" u="none" strike="noStrike" kern="1200" dirty="0">
                <a:solidFill>
                  <a:schemeClr val="tx1"/>
                </a:solidFill>
                <a:effectLst/>
                <a:latin typeface="Arial" panose="020B0604020202020204" pitchFamily="34" charset="0"/>
                <a:ea typeface="+mn-ea"/>
                <a:cs typeface="+mn-cs"/>
                <a:hlinkClick r:id="rId4" tooltip="Bootloader"/>
              </a:rPr>
              <a:t>bootloader</a:t>
            </a:r>
            <a:r>
              <a:rPr lang="en-US" sz="1200" b="0" i="0" kern="1200" dirty="0">
                <a:solidFill>
                  <a:schemeClr val="tx1"/>
                </a:solidFill>
                <a:effectLst/>
                <a:latin typeface="Arial" panose="020B0604020202020204" pitchFamily="34" charset="0"/>
                <a:ea typeface="+mn-ea"/>
                <a:cs typeface="+mn-cs"/>
              </a:rPr>
              <a:t>, and then triggering a restart. On the next startup, the payload is executed, which encrypts the </a:t>
            </a:r>
            <a:r>
              <a:rPr lang="en-US" sz="1200" b="0" i="0" u="none" strike="noStrike" kern="1200" dirty="0">
                <a:solidFill>
                  <a:schemeClr val="tx1"/>
                </a:solidFill>
                <a:effectLst/>
                <a:latin typeface="Arial" panose="020B0604020202020204" pitchFamily="34" charset="0"/>
                <a:ea typeface="+mn-ea"/>
                <a:cs typeface="+mn-cs"/>
                <a:hlinkClick r:id="rId5" tooltip="Master File Table"/>
              </a:rPr>
              <a:t>Master File Table</a:t>
            </a:r>
            <a:r>
              <a:rPr lang="en-US" sz="1200" b="0" i="0" kern="1200" dirty="0">
                <a:solidFill>
                  <a:schemeClr val="tx1"/>
                </a:solidFill>
                <a:effectLst/>
                <a:latin typeface="Arial" panose="020B0604020202020204" pitchFamily="34" charset="0"/>
                <a:ea typeface="+mn-ea"/>
                <a:cs typeface="+mn-cs"/>
              </a:rPr>
              <a:t> of the </a:t>
            </a:r>
            <a:r>
              <a:rPr lang="en-US" sz="1200" b="0" i="0" u="none" strike="noStrike" kern="1200" dirty="0">
                <a:solidFill>
                  <a:schemeClr val="tx1"/>
                </a:solidFill>
                <a:effectLst/>
                <a:latin typeface="Arial" panose="020B0604020202020204" pitchFamily="34" charset="0"/>
                <a:ea typeface="+mn-ea"/>
                <a:cs typeface="+mn-cs"/>
                <a:hlinkClick r:id="rId6" tooltip="NTFS"/>
              </a:rPr>
              <a:t>NTFS</a:t>
            </a:r>
            <a:r>
              <a:rPr lang="en-US" sz="1200" b="0" i="0" kern="1200" dirty="0">
                <a:solidFill>
                  <a:schemeClr val="tx1"/>
                </a:solidFill>
                <a:effectLst/>
                <a:latin typeface="Arial" panose="020B0604020202020204" pitchFamily="34" charset="0"/>
                <a:ea typeface="+mn-ea"/>
                <a:cs typeface="+mn-cs"/>
              </a:rPr>
              <a:t> </a:t>
            </a:r>
            <a:r>
              <a:rPr lang="en-US" sz="1200" b="0" i="0" u="none" strike="noStrike" kern="1200" dirty="0">
                <a:solidFill>
                  <a:schemeClr val="tx1"/>
                </a:solidFill>
                <a:effectLst/>
                <a:latin typeface="Arial" panose="020B0604020202020204" pitchFamily="34" charset="0"/>
                <a:ea typeface="+mn-ea"/>
                <a:cs typeface="+mn-cs"/>
                <a:hlinkClick r:id="rId7" tooltip="File system"/>
              </a:rPr>
              <a:t>file system</a:t>
            </a:r>
            <a:r>
              <a:rPr lang="en-US" sz="1200" b="0" i="0" kern="1200" dirty="0">
                <a:solidFill>
                  <a:schemeClr val="tx1"/>
                </a:solidFill>
                <a:effectLst/>
                <a:latin typeface="Arial" panose="020B0604020202020204" pitchFamily="34" charset="0"/>
                <a:ea typeface="+mn-ea"/>
                <a:cs typeface="+mn-cs"/>
              </a:rPr>
              <a:t>, and then displays the ransom message demanding a payment made in </a:t>
            </a:r>
            <a:r>
              <a:rPr lang="en-US" sz="1200" b="0" i="0" u="none" strike="noStrike" kern="1200" dirty="0">
                <a:solidFill>
                  <a:schemeClr val="tx1"/>
                </a:solidFill>
                <a:effectLst/>
                <a:latin typeface="Arial" panose="020B0604020202020204" pitchFamily="34" charset="0"/>
                <a:ea typeface="+mn-ea"/>
                <a:cs typeface="+mn-cs"/>
                <a:hlinkClick r:id="rId8" tooltip="Bitcoin"/>
              </a:rPr>
              <a:t>Bitcoin</a:t>
            </a:r>
            <a:r>
              <a:rPr lang="en-US" sz="1200" b="0" i="0" kern="1200" dirty="0">
                <a:solidFill>
                  <a:schemeClr val="tx1"/>
                </a:solidFill>
                <a:effectLst/>
                <a:latin typeface="Arial" panose="020B0604020202020204" pitchFamily="34" charset="0"/>
                <a:ea typeface="+mn-ea"/>
                <a:cs typeface="+mn-cs"/>
              </a:rPr>
              <a:t>.</a:t>
            </a:r>
            <a:r>
              <a:rPr lang="en-US" sz="1200" b="0" i="0" u="none" strike="noStrike" kern="1200" baseline="30000" dirty="0">
                <a:solidFill>
                  <a:schemeClr val="tx1"/>
                </a:solidFill>
                <a:effectLst/>
                <a:latin typeface="Arial" panose="020B0604020202020204" pitchFamily="34" charset="0"/>
                <a:ea typeface="+mn-ea"/>
                <a:cs typeface="+mn-cs"/>
                <a:hlinkClick r:id="rId9"/>
              </a:rPr>
              <a:t>[15]</a:t>
            </a:r>
            <a:r>
              <a:rPr lang="en-US" sz="1200" b="0" i="0" u="none" strike="noStrike" kern="1200" baseline="30000" dirty="0">
                <a:solidFill>
                  <a:schemeClr val="tx1"/>
                </a:solidFill>
                <a:effectLst/>
                <a:latin typeface="Arial" panose="020B0604020202020204" pitchFamily="34" charset="0"/>
                <a:ea typeface="+mn-ea"/>
                <a:cs typeface="+mn-cs"/>
                <a:hlinkClick r:id="rId10"/>
              </a:rPr>
              <a:t>[2]</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During this process, text purportedly output by </a:t>
            </a:r>
            <a:r>
              <a:rPr lang="en-US" sz="1200" b="0" i="0" u="none" strike="noStrike" kern="1200" dirty="0" err="1">
                <a:solidFill>
                  <a:schemeClr val="tx1"/>
                </a:solidFill>
                <a:effectLst/>
                <a:latin typeface="Arial" panose="020B0604020202020204" pitchFamily="34" charset="0"/>
                <a:ea typeface="+mn-ea"/>
                <a:cs typeface="+mn-cs"/>
                <a:hlinkClick r:id="rId12" tooltip="Chkdsk"/>
              </a:rPr>
              <a:t>chkdsk</a:t>
            </a:r>
            <a:r>
              <a:rPr lang="en-US" sz="1200" b="0" i="0" kern="1200" dirty="0">
                <a:solidFill>
                  <a:schemeClr val="tx1"/>
                </a:solidFill>
                <a:effectLst/>
                <a:latin typeface="Arial" panose="020B0604020202020204" pitchFamily="34" charset="0"/>
                <a:ea typeface="+mn-ea"/>
                <a:cs typeface="+mn-cs"/>
              </a:rPr>
              <a:t>, Windows' file system scanner, is displayed on-screen, suggesting that the hard drive's sectors are being repaired.</a:t>
            </a:r>
            <a:r>
              <a:rPr lang="en-US" sz="1200" b="0" i="0" u="none" strike="noStrike" kern="1200" baseline="30000" dirty="0">
                <a:solidFill>
                  <a:schemeClr val="tx1"/>
                </a:solidFill>
                <a:effectLst/>
                <a:latin typeface="Arial" panose="020B0604020202020204" pitchFamily="34" charset="0"/>
                <a:ea typeface="+mn-ea"/>
                <a:cs typeface="+mn-cs"/>
                <a:hlinkClick r:id="rId13"/>
              </a:rPr>
              <a:t>[1]</a:t>
            </a:r>
            <a:r>
              <a:rPr lang="en-US" sz="1200" b="0" i="0" kern="1200" dirty="0">
                <a:solidFill>
                  <a:schemeClr val="tx1"/>
                </a:solidFill>
                <a:effectLst/>
                <a:latin typeface="Arial" panose="020B0604020202020204" pitchFamily="34" charset="0"/>
                <a:ea typeface="+mn-ea"/>
                <a:cs typeface="+mn-cs"/>
              </a:rPr>
              <a:t> The original payload required the user to grant it administrative privileges; one variant of Petya was bundled with an alternate payload known as Mischa, which is used if Petya fails to install. Mischa is a more conventional ransomware payload that encrypts user documents, as well as executable files, and does not require administrative privileges to execute.</a:t>
            </a:r>
            <a:r>
              <a:rPr lang="en-US" sz="1200" b="0" i="0" u="none" strike="noStrike" kern="1200" baseline="30000" dirty="0">
                <a:solidFill>
                  <a:schemeClr val="tx1"/>
                </a:solidFill>
                <a:effectLst/>
                <a:latin typeface="Arial" panose="020B0604020202020204" pitchFamily="34" charset="0"/>
                <a:ea typeface="+mn-ea"/>
                <a:cs typeface="+mn-cs"/>
                <a:hlinkClick r:id="rId10"/>
              </a:rPr>
              <a:t>[2]</a:t>
            </a:r>
            <a:r>
              <a:rPr lang="en-US" sz="1200" b="0" i="0" kern="1200" dirty="0">
                <a:solidFill>
                  <a:schemeClr val="tx1"/>
                </a:solidFill>
                <a:effectLst/>
                <a:latin typeface="Arial" panose="020B0604020202020204" pitchFamily="34" charset="0"/>
                <a:ea typeface="+mn-ea"/>
                <a:cs typeface="+mn-cs"/>
              </a:rPr>
              <a:t> The earlier versions of Petya disguised its payload as a </a:t>
            </a:r>
            <a:r>
              <a:rPr lang="en-US" sz="1200" b="0" i="0" u="none" strike="noStrike" kern="1200" dirty="0">
                <a:solidFill>
                  <a:schemeClr val="tx1"/>
                </a:solidFill>
                <a:effectLst/>
                <a:latin typeface="Arial" panose="020B0604020202020204" pitchFamily="34" charset="0"/>
                <a:ea typeface="+mn-ea"/>
                <a:cs typeface="+mn-cs"/>
                <a:hlinkClick r:id="rId14" tooltip="PDF"/>
              </a:rPr>
              <a:t>PDF</a:t>
            </a:r>
            <a:r>
              <a:rPr lang="en-US" sz="1200" b="0" i="0" kern="1200" dirty="0">
                <a:solidFill>
                  <a:schemeClr val="tx1"/>
                </a:solidFill>
                <a:effectLst/>
                <a:latin typeface="Arial" panose="020B0604020202020204" pitchFamily="34" charset="0"/>
                <a:ea typeface="+mn-ea"/>
                <a:cs typeface="+mn-cs"/>
              </a:rPr>
              <a:t> file, attached to an e-mail.</a:t>
            </a:r>
            <a:r>
              <a:rPr lang="en-US" sz="1200" b="0" i="0" u="none" strike="noStrike" kern="1200" baseline="30000" dirty="0">
                <a:solidFill>
                  <a:schemeClr val="tx1"/>
                </a:solidFill>
                <a:effectLst/>
                <a:latin typeface="Arial" panose="020B0604020202020204" pitchFamily="34" charset="0"/>
                <a:ea typeface="+mn-ea"/>
                <a:cs typeface="+mn-cs"/>
                <a:hlinkClick r:id="rId10"/>
              </a:rPr>
              <a:t>[2]</a:t>
            </a:r>
            <a:endParaRPr lang="en-US"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The "</a:t>
            </a:r>
            <a:r>
              <a:rPr lang="en-US" sz="1200" b="0" i="0" kern="1200" dirty="0" err="1">
                <a:solidFill>
                  <a:schemeClr val="tx1"/>
                </a:solidFill>
                <a:effectLst/>
                <a:latin typeface="Arial" panose="020B0604020202020204" pitchFamily="34" charset="0"/>
                <a:ea typeface="+mn-ea"/>
                <a:cs typeface="+mn-cs"/>
              </a:rPr>
              <a:t>NotPetya</a:t>
            </a:r>
            <a:r>
              <a:rPr lang="en-US" sz="1200" b="0" i="0" kern="1200" dirty="0">
                <a:solidFill>
                  <a:schemeClr val="tx1"/>
                </a:solidFill>
                <a:effectLst/>
                <a:latin typeface="Arial" panose="020B0604020202020204" pitchFamily="34" charset="0"/>
                <a:ea typeface="+mn-ea"/>
                <a:cs typeface="+mn-cs"/>
              </a:rPr>
              <a:t>" variant utilized in the 2017 attack utilizes </a:t>
            </a:r>
            <a:r>
              <a:rPr lang="en-US" sz="1200" b="0" i="0" u="none" strike="noStrike" kern="1200" dirty="0" err="1">
                <a:solidFill>
                  <a:schemeClr val="tx1"/>
                </a:solidFill>
                <a:effectLst/>
                <a:latin typeface="Arial" panose="020B0604020202020204" pitchFamily="34" charset="0"/>
                <a:ea typeface="+mn-ea"/>
                <a:cs typeface="+mn-cs"/>
                <a:hlinkClick r:id="rId15" tooltip="EternalBlue"/>
              </a:rPr>
              <a:t>EternalBlue</a:t>
            </a:r>
            <a:r>
              <a:rPr lang="en-US" sz="1200" b="0" i="0" kern="1200" dirty="0">
                <a:solidFill>
                  <a:schemeClr val="tx1"/>
                </a:solidFill>
                <a:effectLst/>
                <a:latin typeface="Arial" panose="020B0604020202020204" pitchFamily="34" charset="0"/>
                <a:ea typeface="+mn-ea"/>
                <a:cs typeface="+mn-cs"/>
              </a:rPr>
              <a:t>, an </a:t>
            </a:r>
            <a:r>
              <a:rPr lang="en-US" sz="1200" b="0" i="0" u="none" strike="noStrike" kern="1200" dirty="0">
                <a:solidFill>
                  <a:schemeClr val="tx1"/>
                </a:solidFill>
                <a:effectLst/>
                <a:latin typeface="Arial" panose="020B0604020202020204" pitchFamily="34" charset="0"/>
                <a:ea typeface="+mn-ea"/>
                <a:cs typeface="+mn-cs"/>
                <a:hlinkClick r:id="rId16" tooltip="Exploit (computer security)"/>
              </a:rPr>
              <a:t>exploit</a:t>
            </a:r>
            <a:r>
              <a:rPr lang="en-US" sz="1200" b="0" i="0" kern="1200" dirty="0">
                <a:solidFill>
                  <a:schemeClr val="tx1"/>
                </a:solidFill>
                <a:effectLst/>
                <a:latin typeface="Arial" panose="020B0604020202020204" pitchFamily="34" charset="0"/>
                <a:ea typeface="+mn-ea"/>
                <a:cs typeface="+mn-cs"/>
              </a:rPr>
              <a:t> of a </a:t>
            </a:r>
            <a:r>
              <a:rPr lang="en-US" sz="1200" b="0" i="0" u="none" strike="noStrike" kern="1200" dirty="0">
                <a:solidFill>
                  <a:schemeClr val="tx1"/>
                </a:solidFill>
                <a:effectLst/>
                <a:latin typeface="Arial" panose="020B0604020202020204" pitchFamily="34" charset="0"/>
                <a:ea typeface="+mn-ea"/>
                <a:cs typeface="+mn-cs"/>
                <a:hlinkClick r:id="rId17" tooltip="Vulnerability (computing)"/>
              </a:rPr>
              <a:t>vulnerability</a:t>
            </a:r>
            <a:r>
              <a:rPr lang="en-US" sz="1200" b="0" i="0" kern="1200" dirty="0">
                <a:solidFill>
                  <a:schemeClr val="tx1"/>
                </a:solidFill>
                <a:effectLst/>
                <a:latin typeface="Arial" panose="020B0604020202020204" pitchFamily="34" charset="0"/>
                <a:ea typeface="+mn-ea"/>
                <a:cs typeface="+mn-cs"/>
              </a:rPr>
              <a:t> in Windows' </a:t>
            </a:r>
            <a:r>
              <a:rPr lang="en-US" sz="1200" b="0" i="0" u="none" strike="noStrike" kern="1200" dirty="0">
                <a:solidFill>
                  <a:schemeClr val="tx1"/>
                </a:solidFill>
                <a:effectLst/>
                <a:latin typeface="Arial" panose="020B0604020202020204" pitchFamily="34" charset="0"/>
                <a:ea typeface="+mn-ea"/>
                <a:cs typeface="+mn-cs"/>
                <a:hlinkClick r:id="rId18" tooltip="Server Message Block"/>
              </a:rPr>
              <a:t>Server Message Block</a:t>
            </a:r>
            <a:r>
              <a:rPr lang="en-US" sz="1200" b="0" i="0" kern="1200" dirty="0">
                <a:solidFill>
                  <a:schemeClr val="tx1"/>
                </a:solidFill>
                <a:effectLst/>
                <a:latin typeface="Arial" panose="020B0604020202020204" pitchFamily="34" charset="0"/>
                <a:ea typeface="+mn-ea"/>
                <a:cs typeface="+mn-cs"/>
              </a:rPr>
              <a:t> (SMB) protocol generally believed to have been developed by the U.S. </a:t>
            </a:r>
            <a:r>
              <a:rPr lang="en-US" sz="1200" b="0" i="0" u="none" strike="noStrike" kern="1200" dirty="0">
                <a:solidFill>
                  <a:schemeClr val="tx1"/>
                </a:solidFill>
                <a:effectLst/>
                <a:latin typeface="Arial" panose="020B0604020202020204" pitchFamily="34" charset="0"/>
                <a:ea typeface="+mn-ea"/>
                <a:cs typeface="+mn-cs"/>
                <a:hlinkClick r:id="rId19" tooltip="National Security Agency"/>
              </a:rPr>
              <a:t>National Security Agency</a:t>
            </a:r>
            <a:r>
              <a:rPr lang="en-US" sz="1200" b="0" i="0" kern="1200" dirty="0">
                <a:solidFill>
                  <a:schemeClr val="tx1"/>
                </a:solidFill>
                <a:effectLst/>
                <a:latin typeface="Arial" panose="020B0604020202020204" pitchFamily="34" charset="0"/>
                <a:ea typeface="+mn-ea"/>
                <a:cs typeface="+mn-cs"/>
              </a:rPr>
              <a:t> (NSA),</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which was leaked in April 2017 and also used by </a:t>
            </a:r>
            <a:r>
              <a:rPr lang="en-US" sz="1200" b="0" i="0" u="none" strike="noStrike" kern="1200" dirty="0">
                <a:solidFill>
                  <a:schemeClr val="tx1"/>
                </a:solidFill>
                <a:effectLst/>
                <a:latin typeface="Arial" panose="020B0604020202020204" pitchFamily="34" charset="0"/>
                <a:ea typeface="+mn-ea"/>
                <a:cs typeface="+mn-cs"/>
                <a:hlinkClick r:id="rId20" tooltip="WannaCry"/>
              </a:rPr>
              <a:t>WannaCry</a:t>
            </a:r>
            <a:r>
              <a:rPr lang="en-US" sz="1200" b="0" i="0" kern="1200" dirty="0">
                <a:solidFill>
                  <a:schemeClr val="tx1"/>
                </a:solidFill>
                <a:effectLst/>
                <a:latin typeface="Arial" panose="020B0604020202020204" pitchFamily="34" charset="0"/>
                <a:ea typeface="+mn-ea"/>
                <a:cs typeface="+mn-cs"/>
              </a:rPr>
              <a:t>.</a:t>
            </a:r>
            <a:r>
              <a:rPr lang="en-US" sz="1200" b="0" i="0" u="none" strike="noStrike" kern="1200" baseline="30000" dirty="0">
                <a:solidFill>
                  <a:schemeClr val="tx1"/>
                </a:solidFill>
                <a:effectLst/>
                <a:latin typeface="Arial" panose="020B0604020202020204" pitchFamily="34" charset="0"/>
                <a:ea typeface="+mn-ea"/>
                <a:cs typeface="+mn-cs"/>
                <a:hlinkClick r:id="rId21"/>
              </a:rPr>
              <a:t>[17]</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The malware uses multiple techniques </a:t>
            </a:r>
            <a:r>
              <a:rPr lang="en-US" sz="1200" b="0" i="0" u="none" strike="noStrike" kern="1200" dirty="0">
                <a:solidFill>
                  <a:schemeClr val="tx1"/>
                </a:solidFill>
                <a:effectLst/>
                <a:latin typeface="Arial" panose="020B0604020202020204" pitchFamily="34" charset="0"/>
                <a:ea typeface="+mn-ea"/>
                <a:cs typeface="+mn-cs"/>
                <a:hlinkClick r:id="rId22" tooltip="Vector (malware)"/>
              </a:rPr>
              <a:t>to spread</a:t>
            </a:r>
            <a:r>
              <a:rPr lang="en-US" sz="1200" b="0" i="0" kern="1200" dirty="0">
                <a:solidFill>
                  <a:schemeClr val="tx1"/>
                </a:solidFill>
                <a:effectLst/>
                <a:latin typeface="Arial" panose="020B0604020202020204" pitchFamily="34" charset="0"/>
                <a:ea typeface="+mn-ea"/>
                <a:cs typeface="+mn-cs"/>
              </a:rPr>
              <a:t> to other computers on the same network, including harvesting passwords.</a:t>
            </a:r>
            <a:r>
              <a:rPr lang="en-US" sz="1200" b="0" i="0" u="none" strike="noStrike" kern="1200" baseline="30000" dirty="0">
                <a:solidFill>
                  <a:schemeClr val="tx1"/>
                </a:solidFill>
                <a:effectLst/>
                <a:latin typeface="Arial" panose="020B0604020202020204" pitchFamily="34" charset="0"/>
                <a:ea typeface="+mn-ea"/>
                <a:cs typeface="+mn-cs"/>
                <a:hlinkClick r:id="rId23"/>
              </a:rPr>
              <a:t>[18]</a:t>
            </a:r>
            <a:r>
              <a:rPr lang="en-US" sz="1200" b="0" i="0" u="none" strike="noStrike" kern="1200" baseline="30000" dirty="0">
                <a:solidFill>
                  <a:schemeClr val="tx1"/>
                </a:solidFill>
                <a:effectLst/>
                <a:latin typeface="Arial" panose="020B0604020202020204" pitchFamily="34" charset="0"/>
                <a:ea typeface="+mn-ea"/>
                <a:cs typeface="+mn-cs"/>
                <a:hlinkClick r:id="rId24"/>
              </a:rPr>
              <a:t>[19]</a:t>
            </a:r>
            <a:r>
              <a:rPr lang="en-US" sz="1200" b="0" i="0" u="none" strike="noStrike" kern="1200" baseline="30000" dirty="0">
                <a:solidFill>
                  <a:schemeClr val="tx1"/>
                </a:solidFill>
                <a:effectLst/>
                <a:latin typeface="Arial" panose="020B0604020202020204" pitchFamily="34" charset="0"/>
                <a:ea typeface="+mn-ea"/>
                <a:cs typeface="+mn-cs"/>
                <a:hlinkClick r:id="rId25"/>
              </a:rPr>
              <a:t>[20]</a:t>
            </a:r>
            <a:r>
              <a:rPr lang="en-US" sz="1200" b="0" i="0" kern="1200" dirty="0">
                <a:solidFill>
                  <a:schemeClr val="tx1"/>
                </a:solidFill>
                <a:effectLst/>
                <a:latin typeface="Arial" panose="020B0604020202020204" pitchFamily="34" charset="0"/>
                <a:ea typeface="+mn-ea"/>
                <a:cs typeface="+mn-cs"/>
              </a:rPr>
              <a:t> Additionally, although it still purports to be ransomware, the encryption routine was modified so that the malware cannot technically revert its changes.</a:t>
            </a:r>
            <a:r>
              <a:rPr lang="en-US" sz="1200" b="0" i="0" u="none" strike="noStrike" kern="1200" baseline="30000" dirty="0">
                <a:solidFill>
                  <a:schemeClr val="tx1"/>
                </a:solidFill>
                <a:effectLst/>
                <a:latin typeface="Arial" panose="020B0604020202020204" pitchFamily="34" charset="0"/>
                <a:ea typeface="+mn-ea"/>
                <a:cs typeface="+mn-cs"/>
                <a:hlinkClick r:id="rId26"/>
              </a:rPr>
              <a:t>[21]</a:t>
            </a:r>
            <a:r>
              <a:rPr lang="en-US" sz="1200" b="0" i="0" kern="1200" dirty="0">
                <a:solidFill>
                  <a:schemeClr val="tx1"/>
                </a:solidFill>
                <a:effectLst/>
                <a:latin typeface="Arial" panose="020B0604020202020204" pitchFamily="34" charset="0"/>
                <a:ea typeface="+mn-ea"/>
                <a:cs typeface="+mn-cs"/>
              </a:rPr>
              <a:t> This characteristic, along with other unusual signs in comparison to WannaCry (including the relatively low unlock fee of US$300, and using a single, fixed Bitcoin wallet to collect ransom payments rather than generating a unique ID for each specific infection for tracking purposes),</a:t>
            </a:r>
            <a:r>
              <a:rPr lang="en-US" sz="1200" b="0" i="0" u="none" strike="noStrike" kern="1200" baseline="30000" dirty="0">
                <a:solidFill>
                  <a:schemeClr val="tx1"/>
                </a:solidFill>
                <a:effectLst/>
                <a:latin typeface="Arial" panose="020B0604020202020204" pitchFamily="34" charset="0"/>
                <a:ea typeface="+mn-ea"/>
                <a:cs typeface="+mn-cs"/>
                <a:hlinkClick r:id="rId27"/>
              </a:rPr>
              <a:t>[22]</a:t>
            </a:r>
            <a:r>
              <a:rPr lang="en-US" sz="1200" b="0" i="0" kern="1200" dirty="0">
                <a:solidFill>
                  <a:schemeClr val="tx1"/>
                </a:solidFill>
                <a:effectLst/>
                <a:latin typeface="Arial" panose="020B0604020202020204" pitchFamily="34" charset="0"/>
                <a:ea typeface="+mn-ea"/>
                <a:cs typeface="+mn-cs"/>
              </a:rPr>
              <a:t> prompted researchers to speculate that this attack was not intended to be a profit-generating venture, but to damage devices quickly, and </a:t>
            </a:r>
            <a:r>
              <a:rPr lang="en-US" sz="1200" b="0" i="0" u="none" strike="noStrike" kern="1200" dirty="0">
                <a:solidFill>
                  <a:schemeClr val="tx1"/>
                </a:solidFill>
                <a:effectLst/>
                <a:latin typeface="Arial" panose="020B0604020202020204" pitchFamily="34" charset="0"/>
                <a:ea typeface="+mn-ea"/>
                <a:cs typeface="+mn-cs"/>
                <a:hlinkClick r:id="rId28" tooltip="Copycat crime"/>
              </a:rPr>
              <a:t>ride off</a:t>
            </a:r>
            <a:r>
              <a:rPr lang="en-US" sz="1200" b="0" i="0" kern="1200" dirty="0">
                <a:solidFill>
                  <a:schemeClr val="tx1"/>
                </a:solidFill>
                <a:effectLst/>
                <a:latin typeface="Arial" panose="020B0604020202020204" pitchFamily="34" charset="0"/>
                <a:ea typeface="+mn-ea"/>
                <a:cs typeface="+mn-cs"/>
              </a:rPr>
              <a:t> the media attention WannaCry received by claiming to be ransomware.</a:t>
            </a:r>
            <a:r>
              <a:rPr lang="en-US" sz="1200" b="0" i="0" u="none" strike="noStrike" kern="1200" baseline="30000" dirty="0">
                <a:solidFill>
                  <a:schemeClr val="tx1"/>
                </a:solidFill>
                <a:effectLst/>
                <a:latin typeface="Arial" panose="020B0604020202020204" pitchFamily="34" charset="0"/>
                <a:ea typeface="+mn-ea"/>
                <a:cs typeface="+mn-cs"/>
                <a:hlinkClick r:id="rId29"/>
              </a:rPr>
              <a:t>[23]</a:t>
            </a:r>
            <a:r>
              <a:rPr lang="en-US" sz="1200" b="0" i="0" u="none" strike="noStrike" kern="1200" baseline="30000" dirty="0">
                <a:solidFill>
                  <a:schemeClr val="tx1"/>
                </a:solidFill>
                <a:effectLst/>
                <a:latin typeface="Arial" panose="020B0604020202020204" pitchFamily="34" charset="0"/>
                <a:ea typeface="+mn-ea"/>
                <a:cs typeface="+mn-cs"/>
                <a:hlinkClick r:id="rId30"/>
              </a:rPr>
              <a:t>[24]</a:t>
            </a:r>
            <a:endParaRPr lang="en-US" sz="1200" b="0" i="0" kern="1200" dirty="0">
              <a:solidFill>
                <a:schemeClr val="tx1"/>
              </a:solidFill>
              <a:effectLst/>
              <a:latin typeface="Arial" panose="020B0604020202020204" pitchFamily="34"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14</a:t>
            </a:fld>
            <a:endParaRPr lang="sl-SI"/>
          </a:p>
        </p:txBody>
      </p:sp>
    </p:spTree>
    <p:extLst>
      <p:ext uri="{BB962C8B-B14F-4D97-AF65-F5344CB8AC3E}">
        <p14:creationId xmlns:p14="http://schemas.microsoft.com/office/powerpoint/2010/main" val="525214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15</a:t>
            </a:fld>
            <a:endParaRPr lang="sl-SI"/>
          </a:p>
        </p:txBody>
      </p:sp>
    </p:spTree>
    <p:extLst>
      <p:ext uri="{BB962C8B-B14F-4D97-AF65-F5344CB8AC3E}">
        <p14:creationId xmlns:p14="http://schemas.microsoft.com/office/powerpoint/2010/main" val="2272293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16</a:t>
            </a:fld>
            <a:endParaRPr lang="sl-SI"/>
          </a:p>
        </p:txBody>
      </p:sp>
    </p:spTree>
    <p:extLst>
      <p:ext uri="{BB962C8B-B14F-4D97-AF65-F5344CB8AC3E}">
        <p14:creationId xmlns:p14="http://schemas.microsoft.com/office/powerpoint/2010/main" val="84909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dirty="0">
                <a:latin typeface="Garamond"/>
                <a:cs typeface="Garamond"/>
                <a:sym typeface="Garamond" pitchFamily="18" charset="0"/>
                <a:hlinkClick r:id="rId3"/>
              </a:rPr>
              <a:t>https://en.wikipedia.org/wiki/Alice_and_Bob</a:t>
            </a:r>
            <a:endParaRPr lang="en-US" sz="1200" dirty="0">
              <a:latin typeface="Garamond"/>
              <a:cs typeface="Garamond"/>
              <a:sym typeface="Garamond" pitchFamily="18" charset="0"/>
            </a:endParaRPr>
          </a:p>
          <a:p>
            <a:endParaRPr lang="en-US" sz="1200" dirty="0">
              <a:latin typeface="Garamond"/>
              <a:sym typeface="Garamond" pitchFamily="18" charset="0"/>
            </a:endParaRPr>
          </a:p>
          <a:p>
            <a:r>
              <a:rPr lang="en-US" sz="1200" b="1" i="1" kern="1200" dirty="0">
                <a:solidFill>
                  <a:schemeClr val="tx1"/>
                </a:solidFill>
                <a:effectLst/>
                <a:latin typeface="+mn-lt"/>
                <a:ea typeface="+mn-ea"/>
                <a:cs typeface="+mn-cs"/>
              </a:rPr>
              <a:t>Alice and Bob</a:t>
            </a:r>
            <a:r>
              <a:rPr lang="en-US" sz="1200" b="0" i="1" kern="1200" dirty="0">
                <a:solidFill>
                  <a:schemeClr val="tx1"/>
                </a:solidFill>
                <a:effectLst/>
                <a:latin typeface="+mn-lt"/>
                <a:ea typeface="+mn-ea"/>
                <a:cs typeface="+mn-cs"/>
              </a:rPr>
              <a:t>. The original, generic characters. Generally, Alice and Bob want to exchange a message or cryptographic key.</a:t>
            </a:r>
          </a:p>
          <a:p>
            <a:r>
              <a:rPr lang="en-US" sz="1200" b="1" i="1" kern="1200" dirty="0">
                <a:solidFill>
                  <a:schemeClr val="tx1"/>
                </a:solidFill>
                <a:effectLst/>
                <a:latin typeface="+mn-lt"/>
                <a:ea typeface="+mn-ea"/>
                <a:cs typeface="+mn-cs"/>
              </a:rPr>
              <a:t>Carol, Carlos or Charlie</a:t>
            </a:r>
            <a:r>
              <a:rPr lang="en-US" sz="1200" b="0" i="1" kern="1200" dirty="0">
                <a:solidFill>
                  <a:schemeClr val="tx1"/>
                </a:solidFill>
                <a:effectLst/>
                <a:latin typeface="+mn-lt"/>
                <a:ea typeface="+mn-ea"/>
                <a:cs typeface="+mn-cs"/>
              </a:rPr>
              <a:t>. A generic third participant.</a:t>
            </a:r>
          </a:p>
          <a:p>
            <a:r>
              <a:rPr lang="en-US" sz="1200" b="0" i="1" kern="1200" dirty="0">
                <a:solidFill>
                  <a:schemeClr val="tx1"/>
                </a:solidFill>
                <a:effectLst/>
                <a:latin typeface="+mn-lt"/>
                <a:ea typeface="+mn-ea"/>
                <a:cs typeface="+mn-cs"/>
              </a:rPr>
              <a:t>Chuck. A third participant, usually of malicious intent.[11]</a:t>
            </a:r>
          </a:p>
          <a:p>
            <a:r>
              <a:rPr lang="en-US" sz="1200" b="1" i="1" kern="1200" dirty="0">
                <a:solidFill>
                  <a:schemeClr val="tx1"/>
                </a:solidFill>
                <a:effectLst/>
                <a:latin typeface="+mn-lt"/>
                <a:ea typeface="+mn-ea"/>
                <a:cs typeface="+mn-cs"/>
              </a:rPr>
              <a:t>Craig</a:t>
            </a:r>
            <a:r>
              <a:rPr lang="en-US" sz="1200" b="0" i="1" kern="1200" dirty="0">
                <a:solidFill>
                  <a:schemeClr val="tx1"/>
                </a:solidFill>
                <a:effectLst/>
                <a:latin typeface="+mn-lt"/>
                <a:ea typeface="+mn-ea"/>
                <a:cs typeface="+mn-cs"/>
              </a:rPr>
              <a:t>. A password cracker, often encountered in situations with stored passwords.</a:t>
            </a:r>
          </a:p>
          <a:p>
            <a:r>
              <a:rPr lang="en-US" sz="1200" b="0" i="1" kern="1200" dirty="0">
                <a:solidFill>
                  <a:schemeClr val="tx1"/>
                </a:solidFill>
                <a:effectLst/>
                <a:latin typeface="+mn-lt"/>
                <a:ea typeface="+mn-ea"/>
                <a:cs typeface="+mn-cs"/>
              </a:rPr>
              <a:t>Dan, Dave or David. A generic fourth participant.</a:t>
            </a:r>
          </a:p>
          <a:p>
            <a:r>
              <a:rPr lang="en-US" sz="1200" b="0" i="1" kern="1200" dirty="0">
                <a:solidFill>
                  <a:schemeClr val="tx1"/>
                </a:solidFill>
                <a:effectLst/>
                <a:latin typeface="+mn-lt"/>
                <a:ea typeface="+mn-ea"/>
                <a:cs typeface="+mn-cs"/>
              </a:rPr>
              <a:t>Erin. A generic fifth participant, but rarely used, as "E" is usually reserved for Eve.</a:t>
            </a:r>
          </a:p>
          <a:p>
            <a:r>
              <a:rPr lang="en-US" sz="1200" b="1" i="1" kern="1200" dirty="0">
                <a:solidFill>
                  <a:schemeClr val="tx1"/>
                </a:solidFill>
                <a:effectLst/>
                <a:latin typeface="+mn-lt"/>
                <a:ea typeface="+mn-ea"/>
                <a:cs typeface="+mn-cs"/>
              </a:rPr>
              <a:t>Eve</a:t>
            </a:r>
            <a:r>
              <a:rPr lang="en-US" sz="1200" b="0" i="1" kern="1200" dirty="0">
                <a:solidFill>
                  <a:schemeClr val="tx1"/>
                </a:solidFill>
                <a:effectLst/>
                <a:latin typeface="+mn-lt"/>
                <a:ea typeface="+mn-ea"/>
                <a:cs typeface="+mn-cs"/>
              </a:rPr>
              <a:t>. An eavesdropper, who is usually a passive attacker. While she can listen in on messages between Alice and Bob, she cannot modify them. In quantum cryptography, Eve may also represent the environment[clarification needed].</a:t>
            </a:r>
          </a:p>
          <a:p>
            <a:r>
              <a:rPr lang="en-US" sz="1200" b="0" i="1" kern="1200" dirty="0">
                <a:solidFill>
                  <a:schemeClr val="tx1"/>
                </a:solidFill>
                <a:effectLst/>
                <a:latin typeface="+mn-lt"/>
                <a:ea typeface="+mn-ea"/>
                <a:cs typeface="+mn-cs"/>
              </a:rPr>
              <a:t>Faythe. A trusted advisor, courier or intermediary. Faythe is used infrequently, and is associated with Faith and Faithfulness. Faythe may be a repository of key service or courier of shared secrets.[citation needed]</a:t>
            </a:r>
          </a:p>
          <a:p>
            <a:r>
              <a:rPr lang="en-US" sz="1200" b="0" i="1" kern="1200" dirty="0">
                <a:solidFill>
                  <a:schemeClr val="tx1"/>
                </a:solidFill>
                <a:effectLst/>
                <a:latin typeface="+mn-lt"/>
                <a:ea typeface="+mn-ea"/>
                <a:cs typeface="+mn-cs"/>
              </a:rPr>
              <a:t>Frank. A generic sixth participant.</a:t>
            </a:r>
          </a:p>
          <a:p>
            <a:r>
              <a:rPr lang="en-US" sz="1200" b="1" i="1" kern="1200" dirty="0">
                <a:solidFill>
                  <a:schemeClr val="tx1"/>
                </a:solidFill>
                <a:effectLst/>
                <a:latin typeface="+mn-lt"/>
                <a:ea typeface="+mn-ea"/>
                <a:cs typeface="+mn-cs"/>
              </a:rPr>
              <a:t>Grace</a:t>
            </a:r>
            <a:r>
              <a:rPr lang="en-US" sz="1200" b="0" i="1" kern="1200" dirty="0">
                <a:solidFill>
                  <a:schemeClr val="tx1"/>
                </a:solidFill>
                <a:effectLst/>
                <a:latin typeface="+mn-lt"/>
                <a:ea typeface="+mn-ea"/>
                <a:cs typeface="+mn-cs"/>
              </a:rPr>
              <a:t>. A government representative. For example, Grace may try to force Alice or Bob to implement backdoors in their protocols. May also deliberately weaken standards.[citation needed]</a:t>
            </a:r>
          </a:p>
          <a:p>
            <a:r>
              <a:rPr lang="en-US" sz="1200" b="0" i="1" kern="1200" dirty="0">
                <a:solidFill>
                  <a:schemeClr val="tx1"/>
                </a:solidFill>
                <a:effectLst/>
                <a:latin typeface="+mn-lt"/>
                <a:ea typeface="+mn-ea"/>
                <a:cs typeface="+mn-cs"/>
              </a:rPr>
              <a:t>Heidi. A mischievous designer for cryptographic standards, but rarely used.[12]</a:t>
            </a:r>
          </a:p>
          <a:p>
            <a:r>
              <a:rPr lang="en-US" sz="1200" b="0" i="1" kern="1200" dirty="0">
                <a:solidFill>
                  <a:schemeClr val="tx1"/>
                </a:solidFill>
                <a:effectLst/>
                <a:latin typeface="+mn-lt"/>
                <a:ea typeface="+mn-ea"/>
                <a:cs typeface="+mn-cs"/>
              </a:rPr>
              <a:t>Ivan. An Issuer, mentioned first by Ian Grigg in the context of Ricardian Contracts.[13]</a:t>
            </a:r>
          </a:p>
          <a:p>
            <a:r>
              <a:rPr lang="en-US" sz="1200" b="1" i="1" kern="1200" dirty="0">
                <a:solidFill>
                  <a:schemeClr val="tx1"/>
                </a:solidFill>
                <a:effectLst/>
                <a:latin typeface="+mn-lt"/>
                <a:ea typeface="+mn-ea"/>
                <a:cs typeface="+mn-cs"/>
              </a:rPr>
              <a:t>Judy</a:t>
            </a:r>
            <a:r>
              <a:rPr lang="en-US" sz="1200" b="0" i="1" kern="1200" dirty="0">
                <a:solidFill>
                  <a:schemeClr val="tx1"/>
                </a:solidFill>
                <a:effectLst/>
                <a:latin typeface="+mn-lt"/>
                <a:ea typeface="+mn-ea"/>
                <a:cs typeface="+mn-cs"/>
              </a:rPr>
              <a:t>. A judge who may be called upon to resolve a potential dispute between participants.</a:t>
            </a:r>
          </a:p>
          <a:p>
            <a:r>
              <a:rPr lang="en-US" sz="1200" b="1" i="1" kern="1200" dirty="0">
                <a:solidFill>
                  <a:schemeClr val="tx1"/>
                </a:solidFill>
                <a:effectLst/>
                <a:latin typeface="+mn-lt"/>
                <a:ea typeface="+mn-ea"/>
                <a:cs typeface="+mn-cs"/>
              </a:rPr>
              <a:t>Mallory</a:t>
            </a:r>
            <a:r>
              <a:rPr lang="en-US" sz="1200" b="0" i="1" kern="1200" dirty="0">
                <a:solidFill>
                  <a:schemeClr val="tx1"/>
                </a:solidFill>
                <a:effectLst/>
                <a:latin typeface="+mn-lt"/>
                <a:ea typeface="+mn-ea"/>
                <a:cs typeface="+mn-cs"/>
              </a:rPr>
              <a:t>[14][15][16] or (less commonly) Mallet[17][18][19][20] A malicious attacker. Associated with Trudy, an intruder. Unlike the passive Eve, Mallory/Mallet is an active attacker (often used in man-in-the-middle attacks), who can modify messages, substitute messages, or replay old messages. The difficulty of securing a system against Mallory/Mallet is much greater than against Eve.</a:t>
            </a:r>
          </a:p>
          <a:p>
            <a:r>
              <a:rPr lang="en-US" sz="1200" b="0" i="1" kern="1200" dirty="0">
                <a:solidFill>
                  <a:schemeClr val="tx1"/>
                </a:solidFill>
                <a:effectLst/>
                <a:latin typeface="+mn-lt"/>
                <a:ea typeface="+mn-ea"/>
                <a:cs typeface="+mn-cs"/>
              </a:rPr>
              <a:t>Michael, or Mike. Used as an alternative to the eavesdropper Eve. See Microphone.</a:t>
            </a:r>
          </a:p>
          <a:p>
            <a:r>
              <a:rPr lang="en-US" sz="1200" b="0" i="1" kern="1200" dirty="0" err="1">
                <a:solidFill>
                  <a:schemeClr val="tx1"/>
                </a:solidFill>
                <a:effectLst/>
                <a:latin typeface="+mn-lt"/>
                <a:ea typeface="+mn-ea"/>
                <a:cs typeface="+mn-cs"/>
              </a:rPr>
              <a:t>Niaj</a:t>
            </a:r>
            <a:r>
              <a:rPr lang="en-US" sz="1200" b="0" i="1" kern="1200" dirty="0">
                <a:solidFill>
                  <a:schemeClr val="tx1"/>
                </a:solidFill>
                <a:effectLst/>
                <a:latin typeface="+mn-lt"/>
                <a:ea typeface="+mn-ea"/>
                <a:cs typeface="+mn-cs"/>
              </a:rPr>
              <a:t>. Used as an alternative to the eavesdropper Eve in several South Asian nations</a:t>
            </a:r>
          </a:p>
          <a:p>
            <a:r>
              <a:rPr lang="en-US" sz="1200" b="0" i="1" kern="1200" dirty="0">
                <a:solidFill>
                  <a:schemeClr val="tx1"/>
                </a:solidFill>
                <a:effectLst/>
                <a:latin typeface="+mn-lt"/>
                <a:ea typeface="+mn-ea"/>
                <a:cs typeface="+mn-cs"/>
              </a:rPr>
              <a:t>Olivia. An oracle, who provides external data to smart contracts residing on distributed ledger (commonly referred to as blockchain) systems.</a:t>
            </a:r>
          </a:p>
          <a:p>
            <a:r>
              <a:rPr lang="en-US" sz="1200" b="1" i="1" kern="1200" dirty="0">
                <a:solidFill>
                  <a:schemeClr val="tx1"/>
                </a:solidFill>
                <a:effectLst/>
                <a:latin typeface="+mn-lt"/>
                <a:ea typeface="+mn-ea"/>
                <a:cs typeface="+mn-cs"/>
              </a:rPr>
              <a:t>Oscar</a:t>
            </a:r>
            <a:r>
              <a:rPr lang="en-US" sz="1200" b="0" i="1" kern="1200" dirty="0">
                <a:solidFill>
                  <a:schemeClr val="tx1"/>
                </a:solidFill>
                <a:effectLst/>
                <a:latin typeface="+mn-lt"/>
                <a:ea typeface="+mn-ea"/>
                <a:cs typeface="+mn-cs"/>
              </a:rPr>
              <a:t>. An opponent, similar to Mallory, but not necessarily malicious.</a:t>
            </a:r>
          </a:p>
          <a:p>
            <a:r>
              <a:rPr lang="en-US" sz="1200" b="0" i="1" kern="1200" dirty="0">
                <a:solidFill>
                  <a:schemeClr val="tx1"/>
                </a:solidFill>
                <a:effectLst/>
                <a:latin typeface="+mn-lt"/>
                <a:ea typeface="+mn-ea"/>
                <a:cs typeface="+mn-cs"/>
              </a:rPr>
              <a:t>Peggy, or Pat. A prover, who interacts with the system to show that the intended transaction has actually taken place. Peggy is often found in zero-knowledge proofs. Similar to Victor or Vanna.</a:t>
            </a:r>
          </a:p>
          <a:p>
            <a:r>
              <a:rPr lang="en-US" sz="1200" b="1" i="1" kern="1200" dirty="0">
                <a:solidFill>
                  <a:schemeClr val="tx1"/>
                </a:solidFill>
                <a:effectLst/>
                <a:latin typeface="+mn-lt"/>
                <a:ea typeface="+mn-ea"/>
                <a:cs typeface="+mn-cs"/>
              </a:rPr>
              <a:t>Sybil.</a:t>
            </a:r>
            <a:r>
              <a:rPr lang="en-US" sz="1200" b="0" i="1" kern="1200" dirty="0">
                <a:solidFill>
                  <a:schemeClr val="tx1"/>
                </a:solidFill>
                <a:effectLst/>
                <a:latin typeface="+mn-lt"/>
                <a:ea typeface="+mn-ea"/>
                <a:cs typeface="+mn-cs"/>
              </a:rPr>
              <a:t> An pseudonymous attacker, who usually uses a large number of identities. For example, Sybil may attempt to subvert a reputation system. See Sybil attack.</a:t>
            </a:r>
          </a:p>
          <a:p>
            <a:r>
              <a:rPr lang="en-US" sz="1200" b="0" i="1" kern="1200" dirty="0">
                <a:solidFill>
                  <a:schemeClr val="tx1"/>
                </a:solidFill>
                <a:effectLst/>
                <a:latin typeface="+mn-lt"/>
                <a:ea typeface="+mn-ea"/>
                <a:cs typeface="+mn-cs"/>
              </a:rPr>
              <a:t>Trent or Ted. A trusted arbitrator, who acts as a neutral third party.</a:t>
            </a:r>
          </a:p>
          <a:p>
            <a:r>
              <a:rPr lang="en-US" sz="1200" b="1" i="1" kern="1200" dirty="0">
                <a:solidFill>
                  <a:schemeClr val="tx1"/>
                </a:solidFill>
                <a:effectLst/>
                <a:latin typeface="+mn-lt"/>
                <a:ea typeface="+mn-ea"/>
                <a:cs typeface="+mn-cs"/>
              </a:rPr>
              <a:t>Trudy.</a:t>
            </a:r>
            <a:r>
              <a:rPr lang="en-US" sz="1200" b="0" i="1" kern="1200" dirty="0">
                <a:solidFill>
                  <a:schemeClr val="tx1"/>
                </a:solidFill>
                <a:effectLst/>
                <a:latin typeface="+mn-lt"/>
                <a:ea typeface="+mn-ea"/>
                <a:cs typeface="+mn-cs"/>
              </a:rPr>
              <a:t> An intruder.</a:t>
            </a:r>
          </a:p>
          <a:p>
            <a:r>
              <a:rPr lang="en-US" sz="1200" b="0" i="1" kern="1200" dirty="0">
                <a:solidFill>
                  <a:schemeClr val="tx1"/>
                </a:solidFill>
                <a:effectLst/>
                <a:latin typeface="+mn-lt"/>
                <a:ea typeface="+mn-ea"/>
                <a:cs typeface="+mn-cs"/>
              </a:rPr>
              <a:t>Victor,[14] or Vanna.[21] A verifier, similar to Peggy or Pat.</a:t>
            </a:r>
          </a:p>
          <a:p>
            <a:r>
              <a:rPr lang="en-US" sz="1200" b="0" i="1" kern="1200" dirty="0">
                <a:solidFill>
                  <a:schemeClr val="tx1"/>
                </a:solidFill>
                <a:effectLst/>
                <a:latin typeface="+mn-lt"/>
                <a:ea typeface="+mn-ea"/>
                <a:cs typeface="+mn-cs"/>
              </a:rPr>
              <a:t>Walter. A warden, who may guard Alice and Bob.</a:t>
            </a:r>
          </a:p>
          <a:p>
            <a:r>
              <a:rPr lang="en-US" sz="1200" b="0" i="1" kern="1200" dirty="0">
                <a:solidFill>
                  <a:schemeClr val="tx1"/>
                </a:solidFill>
                <a:effectLst/>
                <a:latin typeface="+mn-lt"/>
                <a:ea typeface="+mn-ea"/>
                <a:cs typeface="+mn-cs"/>
              </a:rPr>
              <a:t>Wendy. A whistleblower, who is an insider with privileged access capable of divulging information.</a:t>
            </a:r>
          </a:p>
          <a:p>
            <a:r>
              <a:rPr lang="sl-SI" dirty="0"/>
              <a:t>…</a:t>
            </a:r>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18</a:t>
            </a:fld>
            <a:endParaRPr lang="sl-SI"/>
          </a:p>
        </p:txBody>
      </p:sp>
    </p:spTree>
    <p:extLst>
      <p:ext uri="{BB962C8B-B14F-4D97-AF65-F5344CB8AC3E}">
        <p14:creationId xmlns:p14="http://schemas.microsoft.com/office/powerpoint/2010/main" val="1984904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https://en.wikipedia.org/wiki/Signals_intelligence</a:t>
            </a:r>
          </a:p>
        </p:txBody>
      </p:sp>
      <p:sp>
        <p:nvSpPr>
          <p:cNvPr id="4" name="Slide Number Placeholder 3"/>
          <p:cNvSpPr>
            <a:spLocks noGrp="1"/>
          </p:cNvSpPr>
          <p:nvPr>
            <p:ph type="sldNum" sz="quarter" idx="5"/>
          </p:nvPr>
        </p:nvSpPr>
        <p:spPr/>
        <p:txBody>
          <a:bodyPr/>
          <a:lstStyle/>
          <a:p>
            <a:fld id="{2F42A9C3-C4C6-4101-903E-C3FA7F28B62F}" type="slidenum">
              <a:rPr lang="sl-SI" smtClean="0"/>
              <a:t>19</a:t>
            </a:fld>
            <a:endParaRPr lang="sl-SI"/>
          </a:p>
        </p:txBody>
      </p:sp>
    </p:spTree>
    <p:extLst>
      <p:ext uri="{BB962C8B-B14F-4D97-AF65-F5344CB8AC3E}">
        <p14:creationId xmlns:p14="http://schemas.microsoft.com/office/powerpoint/2010/main" val="1633518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https://en.wikipedia.org/wiki/Signals_intelligence</a:t>
            </a:r>
          </a:p>
        </p:txBody>
      </p:sp>
      <p:sp>
        <p:nvSpPr>
          <p:cNvPr id="4" name="Slide Number Placeholder 3"/>
          <p:cNvSpPr>
            <a:spLocks noGrp="1"/>
          </p:cNvSpPr>
          <p:nvPr>
            <p:ph type="sldNum" sz="quarter" idx="5"/>
          </p:nvPr>
        </p:nvSpPr>
        <p:spPr/>
        <p:txBody>
          <a:bodyPr/>
          <a:lstStyle/>
          <a:p>
            <a:fld id="{2F42A9C3-C4C6-4101-903E-C3FA7F28B62F}" type="slidenum">
              <a:rPr lang="sl-SI" smtClean="0"/>
              <a:t>20</a:t>
            </a:fld>
            <a:endParaRPr lang="sl-SI"/>
          </a:p>
        </p:txBody>
      </p:sp>
    </p:spTree>
    <p:extLst>
      <p:ext uri="{BB962C8B-B14F-4D97-AF65-F5344CB8AC3E}">
        <p14:creationId xmlns:p14="http://schemas.microsoft.com/office/powerpoint/2010/main" val="3191852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overt as the opposite of covert.</a:t>
            </a:r>
          </a:p>
          <a:p>
            <a:endParaRPr lang="en-GB" dirty="0"/>
          </a:p>
          <a:p>
            <a:r>
              <a:rPr lang="en-US" dirty="0"/>
              <a:t>Media: print, newspapers, magazines, radio, and television from across and between countries.</a:t>
            </a:r>
          </a:p>
          <a:p>
            <a:r>
              <a:rPr lang="en-US" dirty="0"/>
              <a:t>Online: Internet, online publications, blogs, discussion groups, citizen media (i.e. – cell phone videos, and user created content), YouTube, and other social media websites (i.e. – Facebook, Twitter, Instagram, etc.). This source also outpaces a variety of other sources due to its timeliness and ease of access.</a:t>
            </a:r>
          </a:p>
          <a:p>
            <a:r>
              <a:rPr lang="en-US" dirty="0"/>
              <a:t>Public Government Data: public government reports, budgets, hearings, telephone directories, press conferences, websites, and speeches. Although this source comes from an official source they are publicly accessible and may be used openly and freely.</a:t>
            </a:r>
          </a:p>
          <a:p>
            <a:r>
              <a:rPr lang="en-US" dirty="0"/>
              <a:t>Publications: Professional and Academic Publications, information acquired from journals, conferences, symposia, academic papers, dissertations, and theses.</a:t>
            </a:r>
          </a:p>
          <a:p>
            <a:r>
              <a:rPr lang="en-US" dirty="0"/>
              <a:t>Commercial Data: commercial imagery, financial and industrial assessments, and databases.</a:t>
            </a:r>
          </a:p>
          <a:p>
            <a:r>
              <a:rPr lang="en-US" dirty="0"/>
              <a:t>Grey literature: technical reports, preprints, patents, working papers, business documents, unpublished works, and newsletters.</a:t>
            </a:r>
          </a:p>
          <a:p>
            <a:endParaRPr lang="en-US" dirty="0"/>
          </a:p>
          <a:p>
            <a:r>
              <a:rPr lang="en-US" dirty="0"/>
              <a:t>https://en.wikipedia.org/wiki/Open-source_intelligence</a:t>
            </a:r>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21</a:t>
            </a:fld>
            <a:endParaRPr lang="sl-SI"/>
          </a:p>
        </p:txBody>
      </p:sp>
    </p:spTree>
    <p:extLst>
      <p:ext uri="{BB962C8B-B14F-4D97-AF65-F5344CB8AC3E}">
        <p14:creationId xmlns:p14="http://schemas.microsoft.com/office/powerpoint/2010/main" val="3647732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23</a:t>
            </a:fld>
            <a:endParaRPr lang="sl-SI"/>
          </a:p>
        </p:txBody>
      </p:sp>
    </p:spTree>
    <p:extLst>
      <p:ext uri="{BB962C8B-B14F-4D97-AF65-F5344CB8AC3E}">
        <p14:creationId xmlns:p14="http://schemas.microsoft.com/office/powerpoint/2010/main" val="2644570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24</a:t>
            </a:fld>
            <a:endParaRPr lang="sl-SI"/>
          </a:p>
        </p:txBody>
      </p:sp>
    </p:spTree>
    <p:extLst>
      <p:ext uri="{BB962C8B-B14F-4D97-AF65-F5344CB8AC3E}">
        <p14:creationId xmlns:p14="http://schemas.microsoft.com/office/powerpoint/2010/main" val="2017616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25</a:t>
            </a:fld>
            <a:endParaRPr lang="sl-SI"/>
          </a:p>
        </p:txBody>
      </p:sp>
    </p:spTree>
    <p:extLst>
      <p:ext uri="{BB962C8B-B14F-4D97-AF65-F5344CB8AC3E}">
        <p14:creationId xmlns:p14="http://schemas.microsoft.com/office/powerpoint/2010/main" val="2479694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6</a:t>
            </a:fld>
            <a:endParaRPr lang="sl-SI"/>
          </a:p>
        </p:txBody>
      </p:sp>
    </p:spTree>
    <p:extLst>
      <p:ext uri="{BB962C8B-B14F-4D97-AF65-F5344CB8AC3E}">
        <p14:creationId xmlns:p14="http://schemas.microsoft.com/office/powerpoint/2010/main" val="2239252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https://searchsecurity.techtarget.com/definition/attack-vector</a:t>
            </a:r>
          </a:p>
        </p:txBody>
      </p:sp>
      <p:sp>
        <p:nvSpPr>
          <p:cNvPr id="4" name="Slide Number Placeholder 3"/>
          <p:cNvSpPr>
            <a:spLocks noGrp="1"/>
          </p:cNvSpPr>
          <p:nvPr>
            <p:ph type="sldNum" sz="quarter" idx="5"/>
          </p:nvPr>
        </p:nvSpPr>
        <p:spPr/>
        <p:txBody>
          <a:bodyPr/>
          <a:lstStyle/>
          <a:p>
            <a:fld id="{2F42A9C3-C4C6-4101-903E-C3FA7F28B62F}" type="slidenum">
              <a:rPr lang="sl-SI" smtClean="0"/>
              <a:t>26</a:t>
            </a:fld>
            <a:endParaRPr lang="sl-SI"/>
          </a:p>
        </p:txBody>
      </p:sp>
    </p:spTree>
    <p:extLst>
      <p:ext uri="{BB962C8B-B14F-4D97-AF65-F5344CB8AC3E}">
        <p14:creationId xmlns:p14="http://schemas.microsoft.com/office/powerpoint/2010/main" val="3974794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https://searchsecurity.techtarget.com/definition/attack-vector</a:t>
            </a:r>
          </a:p>
        </p:txBody>
      </p:sp>
      <p:sp>
        <p:nvSpPr>
          <p:cNvPr id="4" name="Slide Number Placeholder 3"/>
          <p:cNvSpPr>
            <a:spLocks noGrp="1"/>
          </p:cNvSpPr>
          <p:nvPr>
            <p:ph type="sldNum" sz="quarter" idx="5"/>
          </p:nvPr>
        </p:nvSpPr>
        <p:spPr/>
        <p:txBody>
          <a:bodyPr/>
          <a:lstStyle/>
          <a:p>
            <a:fld id="{2F42A9C3-C4C6-4101-903E-C3FA7F28B62F}" type="slidenum">
              <a:rPr lang="sl-SI" smtClean="0"/>
              <a:t>27</a:t>
            </a:fld>
            <a:endParaRPr lang="sl-SI"/>
          </a:p>
        </p:txBody>
      </p:sp>
    </p:spTree>
    <p:extLst>
      <p:ext uri="{BB962C8B-B14F-4D97-AF65-F5344CB8AC3E}">
        <p14:creationId xmlns:p14="http://schemas.microsoft.com/office/powerpoint/2010/main" val="4289940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https://searchsecurity.techtarget.com/definition/attack-vector</a:t>
            </a:r>
          </a:p>
        </p:txBody>
      </p:sp>
      <p:sp>
        <p:nvSpPr>
          <p:cNvPr id="4" name="Slide Number Placeholder 3"/>
          <p:cNvSpPr>
            <a:spLocks noGrp="1"/>
          </p:cNvSpPr>
          <p:nvPr>
            <p:ph type="sldNum" sz="quarter" idx="5"/>
          </p:nvPr>
        </p:nvSpPr>
        <p:spPr/>
        <p:txBody>
          <a:bodyPr/>
          <a:lstStyle/>
          <a:p>
            <a:fld id="{2F42A9C3-C4C6-4101-903E-C3FA7F28B62F}" type="slidenum">
              <a:rPr lang="sl-SI" smtClean="0"/>
              <a:t>28</a:t>
            </a:fld>
            <a:endParaRPr lang="sl-SI"/>
          </a:p>
        </p:txBody>
      </p:sp>
    </p:spTree>
    <p:extLst>
      <p:ext uri="{BB962C8B-B14F-4D97-AF65-F5344CB8AC3E}">
        <p14:creationId xmlns:p14="http://schemas.microsoft.com/office/powerpoint/2010/main" val="40037829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30</a:t>
            </a:fld>
            <a:endParaRPr lang="sl-SI"/>
          </a:p>
        </p:txBody>
      </p:sp>
    </p:spTree>
    <p:extLst>
      <p:ext uri="{BB962C8B-B14F-4D97-AF65-F5344CB8AC3E}">
        <p14:creationId xmlns:p14="http://schemas.microsoft.com/office/powerpoint/2010/main" val="554024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31</a:t>
            </a:fld>
            <a:endParaRPr lang="sl-SI"/>
          </a:p>
        </p:txBody>
      </p:sp>
    </p:spTree>
    <p:extLst>
      <p:ext uri="{BB962C8B-B14F-4D97-AF65-F5344CB8AC3E}">
        <p14:creationId xmlns:p14="http://schemas.microsoft.com/office/powerpoint/2010/main" val="24697880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32</a:t>
            </a:fld>
            <a:endParaRPr lang="sl-SI"/>
          </a:p>
        </p:txBody>
      </p:sp>
    </p:spTree>
    <p:extLst>
      <p:ext uri="{BB962C8B-B14F-4D97-AF65-F5344CB8AC3E}">
        <p14:creationId xmlns:p14="http://schemas.microsoft.com/office/powerpoint/2010/main" val="9934174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https://en.wikipedia.org/wiki/Signals_intelligence</a:t>
            </a:r>
          </a:p>
          <a:p>
            <a:endParaRPr lang="en-GB" dirty="0"/>
          </a:p>
        </p:txBody>
      </p:sp>
      <p:sp>
        <p:nvSpPr>
          <p:cNvPr id="4" name="Slide Number Placeholder 3"/>
          <p:cNvSpPr>
            <a:spLocks noGrp="1"/>
          </p:cNvSpPr>
          <p:nvPr>
            <p:ph type="sldNum" sz="quarter" idx="5"/>
          </p:nvPr>
        </p:nvSpPr>
        <p:spPr/>
        <p:txBody>
          <a:bodyPr/>
          <a:lstStyle/>
          <a:p>
            <a:fld id="{B7220B44-564D-43C4-A8B7-27A41455D053}" type="slidenum">
              <a:rPr lang="en-GB" smtClean="0"/>
              <a:t>33</a:t>
            </a:fld>
            <a:endParaRPr lang="en-GB"/>
          </a:p>
        </p:txBody>
      </p:sp>
    </p:spTree>
    <p:extLst>
      <p:ext uri="{BB962C8B-B14F-4D97-AF65-F5344CB8AC3E}">
        <p14:creationId xmlns:p14="http://schemas.microsoft.com/office/powerpoint/2010/main" val="4902411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35</a:t>
            </a:fld>
            <a:endParaRPr lang="sl-SI"/>
          </a:p>
        </p:txBody>
      </p:sp>
    </p:spTree>
    <p:extLst>
      <p:ext uri="{BB962C8B-B14F-4D97-AF65-F5344CB8AC3E}">
        <p14:creationId xmlns:p14="http://schemas.microsoft.com/office/powerpoint/2010/main" val="3131755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36</a:t>
            </a:fld>
            <a:endParaRPr lang="sl-SI"/>
          </a:p>
        </p:txBody>
      </p:sp>
    </p:spTree>
    <p:extLst>
      <p:ext uri="{BB962C8B-B14F-4D97-AF65-F5344CB8AC3E}">
        <p14:creationId xmlns:p14="http://schemas.microsoft.com/office/powerpoint/2010/main" val="12468446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37</a:t>
            </a:fld>
            <a:endParaRPr lang="sl-SI"/>
          </a:p>
        </p:txBody>
      </p:sp>
    </p:spTree>
    <p:extLst>
      <p:ext uri="{BB962C8B-B14F-4D97-AF65-F5344CB8AC3E}">
        <p14:creationId xmlns:p14="http://schemas.microsoft.com/office/powerpoint/2010/main" val="3784151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7</a:t>
            </a:fld>
            <a:endParaRPr lang="sl-SI"/>
          </a:p>
        </p:txBody>
      </p:sp>
    </p:spTree>
    <p:extLst>
      <p:ext uri="{BB962C8B-B14F-4D97-AF65-F5344CB8AC3E}">
        <p14:creationId xmlns:p14="http://schemas.microsoft.com/office/powerpoint/2010/main" val="30916342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38</a:t>
            </a:fld>
            <a:endParaRPr lang="sl-SI"/>
          </a:p>
        </p:txBody>
      </p:sp>
    </p:spTree>
    <p:extLst>
      <p:ext uri="{BB962C8B-B14F-4D97-AF65-F5344CB8AC3E}">
        <p14:creationId xmlns:p14="http://schemas.microsoft.com/office/powerpoint/2010/main" val="30157236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39</a:t>
            </a:fld>
            <a:endParaRPr lang="sl-SI"/>
          </a:p>
        </p:txBody>
      </p:sp>
    </p:spTree>
    <p:extLst>
      <p:ext uri="{BB962C8B-B14F-4D97-AF65-F5344CB8AC3E}">
        <p14:creationId xmlns:p14="http://schemas.microsoft.com/office/powerpoint/2010/main" val="30557677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40</a:t>
            </a:fld>
            <a:endParaRPr lang="sl-SI"/>
          </a:p>
        </p:txBody>
      </p:sp>
    </p:spTree>
    <p:extLst>
      <p:ext uri="{BB962C8B-B14F-4D97-AF65-F5344CB8AC3E}">
        <p14:creationId xmlns:p14="http://schemas.microsoft.com/office/powerpoint/2010/main" val="31950780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41</a:t>
            </a:fld>
            <a:endParaRPr lang="sl-SI"/>
          </a:p>
        </p:txBody>
      </p:sp>
    </p:spTree>
    <p:extLst>
      <p:ext uri="{BB962C8B-B14F-4D97-AF65-F5344CB8AC3E}">
        <p14:creationId xmlns:p14="http://schemas.microsoft.com/office/powerpoint/2010/main" val="14260454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42</a:t>
            </a:fld>
            <a:endParaRPr lang="sl-SI"/>
          </a:p>
        </p:txBody>
      </p:sp>
    </p:spTree>
    <p:extLst>
      <p:ext uri="{BB962C8B-B14F-4D97-AF65-F5344CB8AC3E}">
        <p14:creationId xmlns:p14="http://schemas.microsoft.com/office/powerpoint/2010/main" val="23880262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43</a:t>
            </a:fld>
            <a:endParaRPr lang="sl-SI"/>
          </a:p>
        </p:txBody>
      </p:sp>
    </p:spTree>
    <p:extLst>
      <p:ext uri="{BB962C8B-B14F-4D97-AF65-F5344CB8AC3E}">
        <p14:creationId xmlns:p14="http://schemas.microsoft.com/office/powerpoint/2010/main" val="13178604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44</a:t>
            </a:fld>
            <a:endParaRPr lang="sl-SI"/>
          </a:p>
        </p:txBody>
      </p:sp>
    </p:spTree>
    <p:extLst>
      <p:ext uri="{BB962C8B-B14F-4D97-AF65-F5344CB8AC3E}">
        <p14:creationId xmlns:p14="http://schemas.microsoft.com/office/powerpoint/2010/main" val="37390372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45</a:t>
            </a:fld>
            <a:endParaRPr lang="sl-SI"/>
          </a:p>
        </p:txBody>
      </p:sp>
    </p:spTree>
    <p:extLst>
      <p:ext uri="{BB962C8B-B14F-4D97-AF65-F5344CB8AC3E}">
        <p14:creationId xmlns:p14="http://schemas.microsoft.com/office/powerpoint/2010/main" val="1627113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46</a:t>
            </a:fld>
            <a:endParaRPr lang="sl-SI"/>
          </a:p>
        </p:txBody>
      </p:sp>
    </p:spTree>
    <p:extLst>
      <p:ext uri="{BB962C8B-B14F-4D97-AF65-F5344CB8AC3E}">
        <p14:creationId xmlns:p14="http://schemas.microsoft.com/office/powerpoint/2010/main" val="12950141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47</a:t>
            </a:fld>
            <a:endParaRPr lang="sl-SI"/>
          </a:p>
        </p:txBody>
      </p:sp>
    </p:spTree>
    <p:extLst>
      <p:ext uri="{BB962C8B-B14F-4D97-AF65-F5344CB8AC3E}">
        <p14:creationId xmlns:p14="http://schemas.microsoft.com/office/powerpoint/2010/main" val="633382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8</a:t>
            </a:fld>
            <a:endParaRPr lang="sl-SI"/>
          </a:p>
        </p:txBody>
      </p:sp>
    </p:spTree>
    <p:extLst>
      <p:ext uri="{BB962C8B-B14F-4D97-AF65-F5344CB8AC3E}">
        <p14:creationId xmlns:p14="http://schemas.microsoft.com/office/powerpoint/2010/main" val="4166823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48</a:t>
            </a:fld>
            <a:endParaRPr lang="sl-SI"/>
          </a:p>
        </p:txBody>
      </p:sp>
    </p:spTree>
    <p:extLst>
      <p:ext uri="{BB962C8B-B14F-4D97-AF65-F5344CB8AC3E}">
        <p14:creationId xmlns:p14="http://schemas.microsoft.com/office/powerpoint/2010/main" val="32077021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r>
              <a:rPr lang="en-GB" dirty="0">
                <a:hlinkClick r:id="rId3"/>
              </a:rPr>
              <a:t>https://www.bbc.com/news/technology-46195189</a:t>
            </a:r>
            <a:endParaRPr lang="sl-SI" dirty="0"/>
          </a:p>
          <a:p>
            <a:pPr>
              <a:lnSpc>
                <a:spcPct val="120000"/>
              </a:lnSpc>
              <a:spcBef>
                <a:spcPts val="536"/>
              </a:spcBef>
              <a:buClr>
                <a:srgbClr val="FF0000"/>
              </a:buClr>
              <a:buSzPct val="70000"/>
              <a:buFont typeface="Wingdings" panose="05000000000000000000" pitchFamily="2" charset="2"/>
              <a:buNone/>
              <a:defRPr/>
            </a:pPr>
            <a:r>
              <a:rPr lang="en-GB" dirty="0">
                <a:hlinkClick r:id="rId4"/>
              </a:rPr>
              <a:t>https://www.bbc.com/news/av/uk-england-beds-bucks-herts-49801267/security-gadgets-making-people-more-vulnerable-from-hackers</a:t>
            </a:r>
            <a:endParaRPr lang="sl-SI" dirty="0"/>
          </a:p>
          <a:p>
            <a:pPr>
              <a:lnSpc>
                <a:spcPct val="120000"/>
              </a:lnSpc>
              <a:spcBef>
                <a:spcPts val="536"/>
              </a:spcBef>
              <a:buClr>
                <a:srgbClr val="FF0000"/>
              </a:buClr>
              <a:buSzPct val="70000"/>
              <a:buFont typeface="Wingdings" panose="05000000000000000000" pitchFamily="2" charset="2"/>
              <a:buNone/>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Strokovnjaki v dobesedno nekaj minutah vdrejo v uro in omogočijo: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vklop mikrofona na vsaki uri na daljavo in prenos posnetkov k njim,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sledenje vsem uram v resničnem času na zemljevidu,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katerikoli klic spremenijo tako, da je videti, da prihaja od staršev </a:t>
            </a:r>
          </a:p>
          <a:p>
            <a:pPr>
              <a:lnSpc>
                <a:spcPct val="120000"/>
              </a:lnSpc>
              <a:spcBef>
                <a:spcPts val="536"/>
              </a:spcBef>
              <a:buClr>
                <a:srgbClr val="FF0000"/>
              </a:buClr>
              <a:buSzPct val="70000"/>
              <a:buFont typeface="Wingdings" panose="05000000000000000000" pitchFamily="2" charset="2"/>
              <a:buChar char="§"/>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 Cambridgeu naredijo aplikacijo, ki </a:t>
            </a:r>
            <a:r>
              <a:rPr lang="sl-SI" sz="1200" dirty="0" err="1">
                <a:latin typeface="Garamond"/>
                <a:cs typeface="Garamond"/>
                <a:sym typeface="Garamond" pitchFamily="18" charset="0"/>
              </a:rPr>
              <a:t>online</a:t>
            </a:r>
            <a:r>
              <a:rPr lang="sl-SI" sz="1200" dirty="0">
                <a:latin typeface="Garamond"/>
                <a:cs typeface="Garamond"/>
                <a:sym typeface="Garamond" pitchFamily="18" charset="0"/>
              </a:rPr>
              <a:t> sledi vsem uram v </a:t>
            </a:r>
            <a:r>
              <a:rPr lang="sl-SI" sz="1200" dirty="0" err="1">
                <a:latin typeface="Garamond"/>
                <a:cs typeface="Garamond"/>
                <a:sym typeface="Garamond" pitchFamily="18" charset="0"/>
              </a:rPr>
              <a:t>resnicnem</a:t>
            </a:r>
            <a:r>
              <a:rPr lang="sl-SI" sz="1200" dirty="0">
                <a:latin typeface="Garamond"/>
                <a:cs typeface="Garamond"/>
                <a:sym typeface="Garamond" pitchFamily="18" charset="0"/>
              </a:rPr>
              <a:t> </a:t>
            </a:r>
            <a:r>
              <a:rPr lang="sl-SI" sz="1200" dirty="0" err="1">
                <a:latin typeface="Garamond"/>
                <a:cs typeface="Garamond"/>
                <a:sym typeface="Garamond" pitchFamily="18" charset="0"/>
              </a:rPr>
              <a:t>casu</a:t>
            </a:r>
            <a:r>
              <a:rPr lang="sl-SI" sz="1200" dirty="0">
                <a:latin typeface="Garamond"/>
                <a:cs typeface="Garamond"/>
                <a:sym typeface="Garamond" pitchFamily="18" charset="0"/>
              </a:rPr>
              <a:t> na zemljevidu skupaj z imeni otrok.</a:t>
            </a: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50</a:t>
            </a:fld>
            <a:endParaRPr lang="sl-SI"/>
          </a:p>
        </p:txBody>
      </p:sp>
    </p:spTree>
    <p:extLst>
      <p:ext uri="{BB962C8B-B14F-4D97-AF65-F5344CB8AC3E}">
        <p14:creationId xmlns:p14="http://schemas.microsoft.com/office/powerpoint/2010/main" val="38433415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r>
              <a:rPr lang="en-GB" dirty="0">
                <a:hlinkClick r:id="rId3"/>
              </a:rPr>
              <a:t>https://www.bbc.com/news/technology-46195189</a:t>
            </a:r>
            <a:endParaRPr lang="sl-SI" dirty="0"/>
          </a:p>
          <a:p>
            <a:pPr>
              <a:lnSpc>
                <a:spcPct val="120000"/>
              </a:lnSpc>
              <a:spcBef>
                <a:spcPts val="536"/>
              </a:spcBef>
              <a:buClr>
                <a:srgbClr val="FF0000"/>
              </a:buClr>
              <a:buSzPct val="70000"/>
              <a:buFont typeface="Wingdings" panose="05000000000000000000" pitchFamily="2" charset="2"/>
              <a:buNone/>
              <a:defRPr/>
            </a:pPr>
            <a:r>
              <a:rPr lang="en-GB" dirty="0">
                <a:hlinkClick r:id="rId4"/>
              </a:rPr>
              <a:t>https://www.bbc.com/news/av/uk-england-beds-bucks-herts-49801267/security-gadgets-making-people-more-vulnerable-from-hackers</a:t>
            </a:r>
            <a:endParaRPr lang="sl-SI" dirty="0"/>
          </a:p>
          <a:p>
            <a:pPr>
              <a:lnSpc>
                <a:spcPct val="120000"/>
              </a:lnSpc>
              <a:spcBef>
                <a:spcPts val="536"/>
              </a:spcBef>
              <a:buClr>
                <a:srgbClr val="FF0000"/>
              </a:buClr>
              <a:buSzPct val="70000"/>
              <a:buFont typeface="Wingdings" panose="05000000000000000000" pitchFamily="2" charset="2"/>
              <a:buNone/>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Strokovnjaki v dobesedno nekaj minutah vdrejo v uro in omogočijo: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vklop mikrofona na vsaki uri na daljavo in prenos posnetkov k njim,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sledenje vsem uram v resničnem času na zemljevidu,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katerikoli klic spremenijo tako, da je videti, da prihaja od staršev </a:t>
            </a:r>
          </a:p>
          <a:p>
            <a:pPr>
              <a:lnSpc>
                <a:spcPct val="120000"/>
              </a:lnSpc>
              <a:spcBef>
                <a:spcPts val="536"/>
              </a:spcBef>
              <a:buClr>
                <a:srgbClr val="FF0000"/>
              </a:buClr>
              <a:buSzPct val="70000"/>
              <a:buFont typeface="Wingdings" panose="05000000000000000000" pitchFamily="2" charset="2"/>
              <a:buChar char="§"/>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 Cambridgeu naredijo aplikacijo, ki </a:t>
            </a:r>
            <a:r>
              <a:rPr lang="sl-SI" sz="1200" dirty="0" err="1">
                <a:latin typeface="Garamond"/>
                <a:cs typeface="Garamond"/>
                <a:sym typeface="Garamond" pitchFamily="18" charset="0"/>
              </a:rPr>
              <a:t>online</a:t>
            </a:r>
            <a:r>
              <a:rPr lang="sl-SI" sz="1200" dirty="0">
                <a:latin typeface="Garamond"/>
                <a:cs typeface="Garamond"/>
                <a:sym typeface="Garamond" pitchFamily="18" charset="0"/>
              </a:rPr>
              <a:t> sledi vsem uram v </a:t>
            </a:r>
            <a:r>
              <a:rPr lang="sl-SI" sz="1200" dirty="0" err="1">
                <a:latin typeface="Garamond"/>
                <a:cs typeface="Garamond"/>
                <a:sym typeface="Garamond" pitchFamily="18" charset="0"/>
              </a:rPr>
              <a:t>resnicnem</a:t>
            </a:r>
            <a:r>
              <a:rPr lang="sl-SI" sz="1200" dirty="0">
                <a:latin typeface="Garamond"/>
                <a:cs typeface="Garamond"/>
                <a:sym typeface="Garamond" pitchFamily="18" charset="0"/>
              </a:rPr>
              <a:t> </a:t>
            </a:r>
            <a:r>
              <a:rPr lang="sl-SI" sz="1200" dirty="0" err="1">
                <a:latin typeface="Garamond"/>
                <a:cs typeface="Garamond"/>
                <a:sym typeface="Garamond" pitchFamily="18" charset="0"/>
              </a:rPr>
              <a:t>casu</a:t>
            </a:r>
            <a:r>
              <a:rPr lang="sl-SI" sz="1200" dirty="0">
                <a:latin typeface="Garamond"/>
                <a:cs typeface="Garamond"/>
                <a:sym typeface="Garamond" pitchFamily="18" charset="0"/>
              </a:rPr>
              <a:t> na zemljevidu skupaj z imeni otrok.</a:t>
            </a: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51</a:t>
            </a:fld>
            <a:endParaRPr lang="sl-SI"/>
          </a:p>
        </p:txBody>
      </p:sp>
    </p:spTree>
    <p:extLst>
      <p:ext uri="{BB962C8B-B14F-4D97-AF65-F5344CB8AC3E}">
        <p14:creationId xmlns:p14="http://schemas.microsoft.com/office/powerpoint/2010/main" val="8473131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r>
              <a:rPr lang="en-GB" dirty="0">
                <a:hlinkClick r:id="rId3"/>
              </a:rPr>
              <a:t>https://www.bbc.com/news/technology-46195189</a:t>
            </a:r>
            <a:endParaRPr lang="sl-SI" dirty="0"/>
          </a:p>
          <a:p>
            <a:pPr>
              <a:lnSpc>
                <a:spcPct val="120000"/>
              </a:lnSpc>
              <a:spcBef>
                <a:spcPts val="536"/>
              </a:spcBef>
              <a:buClr>
                <a:srgbClr val="FF0000"/>
              </a:buClr>
              <a:buSzPct val="70000"/>
              <a:buFont typeface="Wingdings" panose="05000000000000000000" pitchFamily="2" charset="2"/>
              <a:buNone/>
              <a:defRPr/>
            </a:pPr>
            <a:r>
              <a:rPr lang="en-GB" dirty="0">
                <a:hlinkClick r:id="rId4"/>
              </a:rPr>
              <a:t>https://www.bbc.com/news/av/uk-england-beds-bucks-herts-49801267/security-gadgets-making-people-more-vulnerable-from-hackers</a:t>
            </a:r>
            <a:endParaRPr lang="sl-SI" dirty="0"/>
          </a:p>
          <a:p>
            <a:pPr>
              <a:lnSpc>
                <a:spcPct val="120000"/>
              </a:lnSpc>
              <a:spcBef>
                <a:spcPts val="536"/>
              </a:spcBef>
              <a:buClr>
                <a:srgbClr val="FF0000"/>
              </a:buClr>
              <a:buSzPct val="70000"/>
              <a:buFont typeface="Wingdings" panose="05000000000000000000" pitchFamily="2" charset="2"/>
              <a:buNone/>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Strokovnjaki v dobesedno nekaj minutah vdrejo v uro in omogočijo: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vklop mikrofona na vsaki uri na daljavo in prenos posnetkov k njim,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sledenje vsem uram v resničnem času na zemljevidu, </a:t>
            </a: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katerikoli klic spremenijo tako, da je videti, da prihaja od staršev </a:t>
            </a:r>
          </a:p>
          <a:p>
            <a:pPr>
              <a:lnSpc>
                <a:spcPct val="120000"/>
              </a:lnSpc>
              <a:spcBef>
                <a:spcPts val="536"/>
              </a:spcBef>
              <a:buClr>
                <a:srgbClr val="FF0000"/>
              </a:buClr>
              <a:buSzPct val="70000"/>
              <a:buFont typeface="Wingdings" panose="05000000000000000000" pitchFamily="2" charset="2"/>
              <a:buChar char="§"/>
              <a:defRPr/>
            </a:pPr>
            <a:endParaRPr lang="sl-SI" sz="1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sl-SI" sz="1200" dirty="0">
                <a:latin typeface="Garamond"/>
                <a:cs typeface="Garamond"/>
                <a:sym typeface="Garamond" pitchFamily="18" charset="0"/>
              </a:rPr>
              <a:t>V Cambridgeu naredijo aplikacijo, ki </a:t>
            </a:r>
            <a:r>
              <a:rPr lang="sl-SI" sz="1200" dirty="0" err="1">
                <a:latin typeface="Garamond"/>
                <a:cs typeface="Garamond"/>
                <a:sym typeface="Garamond" pitchFamily="18" charset="0"/>
              </a:rPr>
              <a:t>online</a:t>
            </a:r>
            <a:r>
              <a:rPr lang="sl-SI" sz="1200" dirty="0">
                <a:latin typeface="Garamond"/>
                <a:cs typeface="Garamond"/>
                <a:sym typeface="Garamond" pitchFamily="18" charset="0"/>
              </a:rPr>
              <a:t> sledi vsem uram v </a:t>
            </a:r>
            <a:r>
              <a:rPr lang="sl-SI" sz="1200" dirty="0" err="1">
                <a:latin typeface="Garamond"/>
                <a:cs typeface="Garamond"/>
                <a:sym typeface="Garamond" pitchFamily="18" charset="0"/>
              </a:rPr>
              <a:t>resnicnem</a:t>
            </a:r>
            <a:r>
              <a:rPr lang="sl-SI" sz="1200" dirty="0">
                <a:latin typeface="Garamond"/>
                <a:cs typeface="Garamond"/>
                <a:sym typeface="Garamond" pitchFamily="18" charset="0"/>
              </a:rPr>
              <a:t> </a:t>
            </a:r>
            <a:r>
              <a:rPr lang="sl-SI" sz="1200" dirty="0" err="1">
                <a:latin typeface="Garamond"/>
                <a:cs typeface="Garamond"/>
                <a:sym typeface="Garamond" pitchFamily="18" charset="0"/>
              </a:rPr>
              <a:t>casu</a:t>
            </a:r>
            <a:r>
              <a:rPr lang="sl-SI" sz="1200" dirty="0">
                <a:latin typeface="Garamond"/>
                <a:cs typeface="Garamond"/>
                <a:sym typeface="Garamond" pitchFamily="18" charset="0"/>
              </a:rPr>
              <a:t> na zemljevidu skupaj z imeni otrok.</a:t>
            </a: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52</a:t>
            </a:fld>
            <a:endParaRPr lang="sl-SI"/>
          </a:p>
        </p:txBody>
      </p:sp>
    </p:spTree>
    <p:extLst>
      <p:ext uri="{BB962C8B-B14F-4D97-AF65-F5344CB8AC3E}">
        <p14:creationId xmlns:p14="http://schemas.microsoft.com/office/powerpoint/2010/main" val="23337643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57</a:t>
            </a:fld>
            <a:endParaRPr lang="sl-SI"/>
          </a:p>
        </p:txBody>
      </p:sp>
    </p:spTree>
    <p:extLst>
      <p:ext uri="{BB962C8B-B14F-4D97-AF65-F5344CB8AC3E}">
        <p14:creationId xmlns:p14="http://schemas.microsoft.com/office/powerpoint/2010/main" val="34813168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58</a:t>
            </a:fld>
            <a:endParaRPr lang="sl-SI"/>
          </a:p>
        </p:txBody>
      </p:sp>
    </p:spTree>
    <p:extLst>
      <p:ext uri="{BB962C8B-B14F-4D97-AF65-F5344CB8AC3E}">
        <p14:creationId xmlns:p14="http://schemas.microsoft.com/office/powerpoint/2010/main" val="13276160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20000"/>
              </a:lnSpc>
              <a:spcBef>
                <a:spcPts val="450"/>
              </a:spcBef>
              <a:spcAft>
                <a:spcPts val="450"/>
              </a:spcAft>
              <a:buClrTx/>
              <a:buSzTx/>
              <a:buFontTx/>
              <a:buNone/>
              <a:tabLst/>
              <a:defRPr/>
            </a:pPr>
            <a:r>
              <a:rPr lang="en-GB" sz="2400" b="1" dirty="0">
                <a:solidFill>
                  <a:srgbClr val="FF0000"/>
                </a:solidFill>
              </a:rPr>
              <a:t>PSIHOLOGIJA: CAM </a:t>
            </a:r>
            <a:r>
              <a:rPr lang="en-GB" sz="2400" b="1" dirty="0" err="1">
                <a:solidFill>
                  <a:srgbClr val="FF0000"/>
                </a:solidFill>
              </a:rPr>
              <a:t>misli</a:t>
            </a:r>
            <a:r>
              <a:rPr lang="en-GB" sz="2400" b="1" dirty="0">
                <a:solidFill>
                  <a:srgbClr val="FF0000"/>
                </a:solidFill>
              </a:rPr>
              <a:t>, da je </a:t>
            </a:r>
            <a:r>
              <a:rPr lang="en-GB" sz="2400" b="1" dirty="0" err="1">
                <a:solidFill>
                  <a:srgbClr val="FF0000"/>
                </a:solidFill>
              </a:rPr>
              <a:t>vsem</a:t>
            </a:r>
            <a:r>
              <a:rPr lang="en-GB" sz="2400" b="1" dirty="0">
                <a:solidFill>
                  <a:srgbClr val="FF0000"/>
                </a:solidFill>
              </a:rPr>
              <a:t> </a:t>
            </a:r>
            <a:r>
              <a:rPr lang="en-GB" sz="2400" b="1" dirty="0" err="1">
                <a:solidFill>
                  <a:srgbClr val="FF0000"/>
                </a:solidFill>
              </a:rPr>
              <a:t>najbolj</a:t>
            </a:r>
            <a:r>
              <a:rPr lang="en-GB" sz="2400" b="1" dirty="0">
                <a:solidFill>
                  <a:srgbClr val="FF0000"/>
                </a:solidFill>
              </a:rPr>
              <a:t> </a:t>
            </a:r>
            <a:r>
              <a:rPr lang="en-GB" sz="2400" b="1" dirty="0" err="1">
                <a:solidFill>
                  <a:srgbClr val="FF0000"/>
                </a:solidFill>
              </a:rPr>
              <a:t>pomemben</a:t>
            </a:r>
            <a:r>
              <a:rPr lang="en-GB" sz="2400" b="1" dirty="0">
                <a:solidFill>
                  <a:srgbClr val="FF0000"/>
                </a:solidFill>
              </a:rPr>
              <a:t> Cambridge. Evropa pride in </a:t>
            </a:r>
            <a:r>
              <a:rPr lang="en-GB" sz="2400" b="1" dirty="0" err="1">
                <a:solidFill>
                  <a:srgbClr val="FF0000"/>
                </a:solidFill>
              </a:rPr>
              <a:t>gre</a:t>
            </a:r>
            <a:r>
              <a:rPr lang="en-GB" sz="2400" b="1" dirty="0">
                <a:solidFill>
                  <a:srgbClr val="FF0000"/>
                </a:solidFill>
              </a:rPr>
              <a:t>, </a:t>
            </a:r>
            <a:r>
              <a:rPr lang="en-GB" sz="2400" b="1" dirty="0" err="1">
                <a:solidFill>
                  <a:srgbClr val="FF0000"/>
                </a:solidFill>
              </a:rPr>
              <a:t>vlade</a:t>
            </a:r>
            <a:r>
              <a:rPr lang="en-GB" sz="2400" b="1" dirty="0">
                <a:solidFill>
                  <a:srgbClr val="FF0000"/>
                </a:solidFill>
              </a:rPr>
              <a:t> se </a:t>
            </a:r>
            <a:r>
              <a:rPr lang="en-GB" sz="2400" b="1" dirty="0" err="1">
                <a:solidFill>
                  <a:srgbClr val="FF0000"/>
                </a:solidFill>
              </a:rPr>
              <a:t>menjajo</a:t>
            </a:r>
            <a:r>
              <a:rPr lang="en-GB" sz="2400" b="1" dirty="0">
                <a:solidFill>
                  <a:srgbClr val="FF0000"/>
                </a:solidFill>
              </a:rPr>
              <a:t>, </a:t>
            </a:r>
            <a:r>
              <a:rPr lang="en-GB" sz="2400" b="1" dirty="0" err="1">
                <a:solidFill>
                  <a:srgbClr val="FF0000"/>
                </a:solidFill>
              </a:rPr>
              <a:t>kralji</a:t>
            </a:r>
            <a:r>
              <a:rPr lang="en-GB" sz="2400" b="1" dirty="0">
                <a:solidFill>
                  <a:srgbClr val="FF0000"/>
                </a:solidFill>
              </a:rPr>
              <a:t> in </a:t>
            </a:r>
            <a:r>
              <a:rPr lang="en-GB" sz="2400" b="1" dirty="0" err="1">
                <a:solidFill>
                  <a:srgbClr val="FF0000"/>
                </a:solidFill>
              </a:rPr>
              <a:t>kraljice</a:t>
            </a:r>
            <a:r>
              <a:rPr lang="en-GB" sz="2400" b="1" dirty="0">
                <a:solidFill>
                  <a:srgbClr val="FF0000"/>
                </a:solidFill>
              </a:rPr>
              <a:t> </a:t>
            </a:r>
            <a:r>
              <a:rPr lang="en-GB" sz="2400" b="1" dirty="0" err="1">
                <a:solidFill>
                  <a:srgbClr val="FF0000"/>
                </a:solidFill>
              </a:rPr>
              <a:t>prihajajo</a:t>
            </a:r>
            <a:r>
              <a:rPr lang="en-GB" sz="2400" b="1" dirty="0">
                <a:solidFill>
                  <a:srgbClr val="FF0000"/>
                </a:solidFill>
              </a:rPr>
              <a:t> in </a:t>
            </a:r>
            <a:r>
              <a:rPr lang="en-GB" sz="2400" b="1" dirty="0" err="1">
                <a:solidFill>
                  <a:srgbClr val="FF0000"/>
                </a:solidFill>
              </a:rPr>
              <a:t>odhajajo</a:t>
            </a:r>
            <a:r>
              <a:rPr lang="en-GB" sz="2400" b="1" dirty="0">
                <a:solidFill>
                  <a:srgbClr val="FF0000"/>
                </a:solidFill>
              </a:rPr>
              <a:t>, </a:t>
            </a:r>
            <a:r>
              <a:rPr lang="en-GB" sz="2400" b="1" dirty="0" err="1">
                <a:solidFill>
                  <a:srgbClr val="FF0000"/>
                </a:solidFill>
              </a:rPr>
              <a:t>ampak</a:t>
            </a:r>
            <a:r>
              <a:rPr lang="en-GB" sz="2400" b="1" dirty="0">
                <a:solidFill>
                  <a:srgbClr val="FF0000"/>
                </a:solidFill>
              </a:rPr>
              <a:t> Cambridge </a:t>
            </a:r>
            <a:r>
              <a:rPr lang="en-GB" sz="2400" b="1" dirty="0" err="1">
                <a:solidFill>
                  <a:srgbClr val="FF0000"/>
                </a:solidFill>
              </a:rPr>
              <a:t>ostaja</a:t>
            </a:r>
            <a:r>
              <a:rPr lang="en-GB" sz="2400" b="1" dirty="0">
                <a:solidFill>
                  <a:srgbClr val="FF0000"/>
                </a:solidFill>
              </a:rPr>
              <a:t>. </a:t>
            </a:r>
            <a:r>
              <a:rPr lang="en-GB" sz="2400" b="1" dirty="0" err="1">
                <a:solidFill>
                  <a:srgbClr val="FF0000"/>
                </a:solidFill>
              </a:rPr>
              <a:t>Že</a:t>
            </a:r>
            <a:r>
              <a:rPr lang="en-GB" sz="2400" b="1" dirty="0">
                <a:solidFill>
                  <a:srgbClr val="FF0000"/>
                </a:solidFill>
              </a:rPr>
              <a:t> 800 let. </a:t>
            </a:r>
            <a:endParaRPr lang="sl-SI" sz="2400" b="1" dirty="0">
              <a:solidFill>
                <a:srgbClr val="FF0000"/>
              </a:solidFill>
            </a:endParaRPr>
          </a:p>
          <a:p>
            <a:pPr>
              <a:lnSpc>
                <a:spcPct val="120000"/>
              </a:lnSpc>
              <a:spcBef>
                <a:spcPts val="450"/>
              </a:spcBef>
              <a:spcAft>
                <a:spcPts val="450"/>
              </a:spcAft>
            </a:pPr>
            <a:endParaRPr lang="en-GB" altLang="en-US" sz="2340" kern="1200" dirty="0">
              <a:solidFill>
                <a:schemeClr val="tx1"/>
              </a:solidFill>
              <a:latin typeface="+mn-lt"/>
              <a:ea typeface="+mn-ea"/>
              <a:cs typeface="Arial" panose="020B0604020202020204" pitchFamily="34" charset="0"/>
            </a:endParaRPr>
          </a:p>
          <a:p>
            <a:pPr>
              <a:lnSpc>
                <a:spcPct val="120000"/>
              </a:lnSpc>
              <a:spcBef>
                <a:spcPts val="450"/>
              </a:spcBef>
              <a:spcAft>
                <a:spcPts val="450"/>
              </a:spcAft>
            </a:pPr>
            <a:r>
              <a:rPr lang="en-GB" altLang="en-US" sz="2340" kern="1200" dirty="0" err="1">
                <a:solidFill>
                  <a:schemeClr val="tx1"/>
                </a:solidFill>
                <a:latin typeface="+mn-lt"/>
                <a:ea typeface="+mn-ea"/>
                <a:cs typeface="Arial" panose="020B0604020202020204" pitchFamily="34" charset="0"/>
              </a:rPr>
              <a:t>Vedo</a:t>
            </a:r>
            <a:r>
              <a:rPr lang="en-GB" altLang="en-US" sz="2340" kern="1200" dirty="0">
                <a:solidFill>
                  <a:schemeClr val="tx1"/>
                </a:solidFill>
                <a:latin typeface="+mn-lt"/>
                <a:ea typeface="+mn-ea"/>
                <a:cs typeface="Arial" panose="020B0604020202020204" pitchFamily="34" charset="0"/>
              </a:rPr>
              <a:t>, da je </a:t>
            </a:r>
            <a:r>
              <a:rPr lang="en-GB" altLang="en-US" sz="2340" kern="1200" dirty="0" err="1">
                <a:solidFill>
                  <a:schemeClr val="tx1"/>
                </a:solidFill>
                <a:latin typeface="+mn-lt"/>
                <a:ea typeface="+mn-ea"/>
                <a:cs typeface="Arial" panose="020B0604020202020204" pitchFamily="34" charset="0"/>
              </a:rPr>
              <a:t>njihov</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zaposleni</a:t>
            </a:r>
            <a:r>
              <a:rPr lang="en-GB" altLang="en-US" sz="2340" kern="1200" dirty="0">
                <a:solidFill>
                  <a:schemeClr val="tx1"/>
                </a:solidFill>
                <a:latin typeface="+mn-lt"/>
                <a:ea typeface="+mn-ea"/>
                <a:cs typeface="Arial" panose="020B0604020202020204" pitchFamily="34" charset="0"/>
              </a:rPr>
              <a:t>, dr. Alexander Kogan, </a:t>
            </a:r>
            <a:r>
              <a:rPr lang="en-GB" altLang="en-US" sz="2340" kern="1200" dirty="0" err="1">
                <a:solidFill>
                  <a:schemeClr val="tx1"/>
                </a:solidFill>
                <a:latin typeface="+mn-lt"/>
                <a:ea typeface="+mn-ea"/>
                <a:cs typeface="Arial" panose="020B0604020202020204" pitchFamily="34" charset="0"/>
              </a:rPr>
              <a:t>moldovski</a:t>
            </a:r>
            <a:r>
              <a:rPr lang="en-GB" altLang="en-US" sz="2340" kern="1200" dirty="0">
                <a:solidFill>
                  <a:schemeClr val="tx1"/>
                </a:solidFill>
                <a:latin typeface="+mn-lt"/>
                <a:ea typeface="+mn-ea"/>
                <a:cs typeface="Arial" panose="020B0604020202020204" pitchFamily="34" charset="0"/>
              </a:rPr>
              <a:t> postdoc, hotel </a:t>
            </a:r>
            <a:r>
              <a:rPr lang="en-GB" altLang="en-US" sz="2340" kern="1200" dirty="0" err="1">
                <a:solidFill>
                  <a:schemeClr val="tx1"/>
                </a:solidFill>
                <a:latin typeface="+mn-lt"/>
                <a:ea typeface="+mn-ea"/>
                <a:cs typeface="Arial" panose="020B0604020202020204" pitchFamily="34" charset="0"/>
              </a:rPr>
              <a:t>raziskovati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uporabnike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facebooka</a:t>
            </a:r>
            <a:r>
              <a:rPr lang="en-GB" altLang="en-US" sz="2340" kern="1200" dirty="0">
                <a:solidFill>
                  <a:schemeClr val="tx1"/>
                </a:solidFill>
                <a:latin typeface="+mn-lt"/>
                <a:ea typeface="+mn-ea"/>
                <a:cs typeface="Arial" panose="020B0604020202020204" pitchFamily="34" charset="0"/>
              </a:rPr>
              <a:t>.</a:t>
            </a:r>
          </a:p>
          <a:p>
            <a:pPr>
              <a:lnSpc>
                <a:spcPct val="120000"/>
              </a:lnSpc>
              <a:spcBef>
                <a:spcPts val="450"/>
              </a:spcBef>
              <a:spcAft>
                <a:spcPts val="450"/>
              </a:spcAft>
            </a:pPr>
            <a:r>
              <a:rPr lang="en-GB" altLang="en-US" sz="2340" kern="1200" dirty="0" err="1">
                <a:solidFill>
                  <a:schemeClr val="tx1"/>
                </a:solidFill>
                <a:latin typeface="+mn-lt"/>
                <a:ea typeface="+mn-ea"/>
                <a:cs typeface="Arial" panose="020B0604020202020204" pitchFamily="34" charset="0"/>
              </a:rPr>
              <a:t>Vedo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tudi</a:t>
            </a:r>
            <a:r>
              <a:rPr lang="en-GB" altLang="en-US" sz="2340" kern="1200" dirty="0">
                <a:solidFill>
                  <a:schemeClr val="tx1"/>
                </a:solidFill>
                <a:latin typeface="+mn-lt"/>
                <a:ea typeface="+mn-ea"/>
                <a:cs typeface="Arial" panose="020B0604020202020204" pitchFamily="34" charset="0"/>
              </a:rPr>
              <a:t>, da je </a:t>
            </a:r>
            <a:r>
              <a:rPr lang="en-GB" altLang="en-US" sz="2340" kern="1200" dirty="0" err="1">
                <a:solidFill>
                  <a:schemeClr val="tx1"/>
                </a:solidFill>
                <a:latin typeface="+mn-lt"/>
                <a:ea typeface="+mn-ea"/>
                <a:cs typeface="Arial" panose="020B0604020202020204" pitchFamily="34" charset="0"/>
              </a:rPr>
              <a:t>preiskave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prijavil</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na</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etično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komisijo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Univerze</a:t>
            </a:r>
            <a:r>
              <a:rPr lang="en-GB" altLang="en-US" sz="2340" kern="1200" dirty="0">
                <a:solidFill>
                  <a:schemeClr val="tx1"/>
                </a:solidFill>
                <a:latin typeface="+mn-lt"/>
                <a:ea typeface="+mn-ea"/>
                <a:cs typeface="Arial" panose="020B0604020202020204" pitchFamily="34" charset="0"/>
              </a:rPr>
              <a:t>, ki mu je raziskovalno </a:t>
            </a:r>
            <a:r>
              <a:rPr lang="en-GB" altLang="en-US" sz="2340" kern="1200" dirty="0" err="1">
                <a:solidFill>
                  <a:schemeClr val="tx1"/>
                </a:solidFill>
                <a:latin typeface="+mn-lt"/>
                <a:ea typeface="+mn-ea"/>
                <a:cs typeface="Arial" panose="020B0604020202020204" pitchFamily="34" charset="0"/>
              </a:rPr>
              <a:t>delo</a:t>
            </a:r>
            <a:r>
              <a:rPr lang="en-GB" altLang="en-US" sz="2340" kern="1200" dirty="0">
                <a:solidFill>
                  <a:schemeClr val="tx1"/>
                </a:solidFill>
                <a:latin typeface="+mn-lt"/>
                <a:ea typeface="+mn-ea"/>
                <a:cs typeface="Arial" panose="020B0604020202020204" pitchFamily="34" charset="0"/>
              </a:rPr>
              <a:t> </a:t>
            </a:r>
            <a:r>
              <a:rPr lang="en-GB" altLang="en-US" sz="2340" i="1" kern="1200" dirty="0" err="1">
                <a:solidFill>
                  <a:schemeClr val="tx1"/>
                </a:solidFill>
                <a:latin typeface="+mn-lt"/>
                <a:ea typeface="+mn-ea"/>
                <a:cs typeface="Arial" panose="020B0604020202020204" pitchFamily="34" charset="0"/>
              </a:rPr>
              <a:t>na</a:t>
            </a:r>
            <a:r>
              <a:rPr lang="en-GB" altLang="en-US" sz="2340" i="1" kern="1200" dirty="0">
                <a:solidFill>
                  <a:schemeClr val="tx1"/>
                </a:solidFill>
                <a:latin typeface="+mn-lt"/>
                <a:ea typeface="+mn-ea"/>
                <a:cs typeface="Arial" panose="020B0604020202020204" pitchFamily="34" charset="0"/>
              </a:rPr>
              <a:t> ta </a:t>
            </a:r>
            <a:r>
              <a:rPr lang="en-GB" altLang="en-US" sz="2340" i="1" kern="1200" dirty="0" err="1">
                <a:solidFill>
                  <a:schemeClr val="tx1"/>
                </a:solidFill>
                <a:latin typeface="+mn-lt"/>
                <a:ea typeface="+mn-ea"/>
                <a:cs typeface="Arial" panose="020B0604020202020204" pitchFamily="34" charset="0"/>
              </a:rPr>
              <a:t>način</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prepovedala</a:t>
            </a:r>
            <a:r>
              <a:rPr lang="en-GB" altLang="en-US" sz="2340" kern="1200" dirty="0">
                <a:solidFill>
                  <a:schemeClr val="tx1"/>
                </a:solidFill>
                <a:latin typeface="+mn-lt"/>
                <a:ea typeface="+mn-ea"/>
                <a:cs typeface="Arial" panose="020B0604020202020204" pitchFamily="34" charset="0"/>
              </a:rPr>
              <a:t>. Za </a:t>
            </a:r>
            <a:r>
              <a:rPr lang="en-GB" altLang="en-US" sz="2340" kern="1200" dirty="0" err="1">
                <a:solidFill>
                  <a:schemeClr val="tx1"/>
                </a:solidFill>
                <a:latin typeface="+mn-lt"/>
                <a:ea typeface="+mn-ea"/>
                <a:cs typeface="Arial" panose="020B0604020202020204" pitchFamily="34" charset="0"/>
              </a:rPr>
              <a:t>njih</a:t>
            </a:r>
            <a:r>
              <a:rPr lang="en-GB" altLang="en-US" sz="2340" kern="1200" dirty="0">
                <a:solidFill>
                  <a:schemeClr val="tx1"/>
                </a:solidFill>
                <a:latin typeface="+mn-lt"/>
                <a:ea typeface="+mn-ea"/>
                <a:cs typeface="Arial" panose="020B0604020202020204" pitchFamily="34" charset="0"/>
              </a:rPr>
              <a:t> je </a:t>
            </a:r>
            <a:r>
              <a:rPr lang="en-GB" altLang="en-US" sz="2340" kern="1200" dirty="0" err="1">
                <a:solidFill>
                  <a:schemeClr val="tx1"/>
                </a:solidFill>
                <a:latin typeface="+mn-lt"/>
                <a:ea typeface="+mn-ea"/>
                <a:cs typeface="Arial" panose="020B0604020202020204" pitchFamily="34" charset="0"/>
              </a:rPr>
              <a:t>vse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skupaj</a:t>
            </a:r>
            <a:r>
              <a:rPr lang="en-GB" altLang="en-US" sz="2340" kern="1200" dirty="0">
                <a:solidFill>
                  <a:schemeClr val="tx1"/>
                </a:solidFill>
                <a:latin typeface="+mn-lt"/>
                <a:ea typeface="+mn-ea"/>
                <a:cs typeface="Arial" panose="020B0604020202020204" pitchFamily="34" charset="0"/>
              </a:rPr>
              <a:t> </a:t>
            </a:r>
            <a:r>
              <a:rPr lang="en-GB" altLang="en-US" sz="2340" i="1" kern="1200" dirty="0">
                <a:solidFill>
                  <a:schemeClr val="tx1"/>
                </a:solidFill>
                <a:latin typeface="+mn-lt"/>
                <a:ea typeface="+mn-ea"/>
                <a:cs typeface="Arial" panose="020B0604020202020204" pitchFamily="34" charset="0"/>
              </a:rPr>
              <a:t>ad-acta</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Vse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kar</a:t>
            </a:r>
            <a:r>
              <a:rPr lang="en-GB" altLang="en-US" sz="2340" kern="1200" dirty="0">
                <a:solidFill>
                  <a:schemeClr val="tx1"/>
                </a:solidFill>
                <a:latin typeface="+mn-lt"/>
                <a:ea typeface="+mn-ea"/>
                <a:cs typeface="Arial" panose="020B0604020202020204" pitchFamily="34" charset="0"/>
              </a:rPr>
              <a:t> je Kogan </a:t>
            </a:r>
            <a:r>
              <a:rPr lang="en-GB" altLang="en-US" sz="2340" kern="1200" dirty="0" err="1">
                <a:solidFill>
                  <a:schemeClr val="tx1"/>
                </a:solidFill>
                <a:latin typeface="+mn-lt"/>
                <a:ea typeface="+mn-ea"/>
                <a:cs typeface="Arial" panose="020B0604020202020204" pitchFamily="34" charset="0"/>
              </a:rPr>
              <a:t>počel</a:t>
            </a:r>
            <a:r>
              <a:rPr lang="en-GB" altLang="en-US" sz="2340" kern="1200" dirty="0">
                <a:solidFill>
                  <a:schemeClr val="tx1"/>
                </a:solidFill>
                <a:latin typeface="+mn-lt"/>
                <a:ea typeface="+mn-ea"/>
                <a:cs typeface="Arial" panose="020B0604020202020204" pitchFamily="34" charset="0"/>
              </a:rPr>
              <a:t>, se </a:t>
            </a:r>
            <a:r>
              <a:rPr lang="en-GB" altLang="en-US" sz="2340" kern="1200" dirty="0" err="1">
                <a:solidFill>
                  <a:schemeClr val="tx1"/>
                </a:solidFill>
                <a:latin typeface="+mn-lt"/>
                <a:ea typeface="+mn-ea"/>
                <a:cs typeface="Arial" panose="020B0604020202020204" pitchFamily="34" charset="0"/>
              </a:rPr>
              <a:t>njih</a:t>
            </a:r>
            <a:r>
              <a:rPr lang="en-GB" altLang="en-US" sz="2340" kern="1200" dirty="0">
                <a:solidFill>
                  <a:schemeClr val="tx1"/>
                </a:solidFill>
                <a:latin typeface="+mn-lt"/>
                <a:ea typeface="+mn-ea"/>
                <a:cs typeface="Arial" panose="020B0604020202020204" pitchFamily="34" charset="0"/>
              </a:rPr>
              <a:t> ne </a:t>
            </a:r>
            <a:r>
              <a:rPr lang="en-GB" altLang="en-US" sz="2340" kern="1200" dirty="0" err="1">
                <a:solidFill>
                  <a:schemeClr val="tx1"/>
                </a:solidFill>
                <a:latin typeface="+mn-lt"/>
                <a:ea typeface="+mn-ea"/>
                <a:cs typeface="Arial" panose="020B0604020202020204" pitchFamily="34" charset="0"/>
              </a:rPr>
              <a:t>tiče</a:t>
            </a:r>
            <a:r>
              <a:rPr lang="en-GB" altLang="en-US" sz="2340" kern="1200" dirty="0">
                <a:solidFill>
                  <a:schemeClr val="tx1"/>
                </a:solidFill>
                <a:latin typeface="+mn-lt"/>
                <a:ea typeface="+mn-ea"/>
                <a:cs typeface="Arial" panose="020B0604020202020204" pitchFamily="34" charset="0"/>
              </a:rPr>
              <a:t>.</a:t>
            </a:r>
          </a:p>
          <a:p>
            <a:pPr>
              <a:lnSpc>
                <a:spcPct val="120000"/>
              </a:lnSpc>
              <a:spcBef>
                <a:spcPts val="450"/>
              </a:spcBef>
              <a:spcAft>
                <a:spcPts val="450"/>
              </a:spcAft>
            </a:pPr>
            <a:r>
              <a:rPr lang="en-GB" altLang="en-US" sz="2340" kern="1200" dirty="0">
                <a:solidFill>
                  <a:schemeClr val="tx1"/>
                </a:solidFill>
                <a:latin typeface="+mn-lt"/>
                <a:ea typeface="+mn-ea"/>
                <a:cs typeface="Arial" panose="020B0604020202020204" pitchFamily="34" charset="0"/>
              </a:rPr>
              <a:t>Tudi po </a:t>
            </a:r>
            <a:r>
              <a:rPr lang="en-GB" altLang="en-US" sz="2340" kern="1200" dirty="0" err="1">
                <a:solidFill>
                  <a:schemeClr val="tx1"/>
                </a:solidFill>
                <a:latin typeface="+mn-lt"/>
                <a:ea typeface="+mn-ea"/>
                <a:cs typeface="Arial" panose="020B0604020202020204" pitchFamily="34" charset="0"/>
              </a:rPr>
              <a:t>objavi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članka</a:t>
            </a:r>
            <a:r>
              <a:rPr lang="en-GB" altLang="en-US" sz="2340" kern="1200" dirty="0">
                <a:solidFill>
                  <a:schemeClr val="tx1"/>
                </a:solidFill>
                <a:latin typeface="+mn-lt"/>
                <a:ea typeface="+mn-ea"/>
                <a:cs typeface="Arial" panose="020B0604020202020204" pitchFamily="34" charset="0"/>
              </a:rPr>
              <a:t> je </a:t>
            </a:r>
            <a:r>
              <a:rPr lang="en-GB" altLang="en-US" sz="2340" kern="1200" dirty="0" err="1">
                <a:solidFill>
                  <a:schemeClr val="tx1"/>
                </a:solidFill>
                <a:latin typeface="+mn-lt"/>
                <a:ea typeface="+mn-ea"/>
                <a:cs typeface="Arial" panose="020B0604020202020204" pitchFamily="34" charset="0"/>
              </a:rPr>
              <a:t>prvi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odgovor</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vodstva</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tipično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institucionalen</a:t>
            </a:r>
            <a:r>
              <a:rPr lang="en-GB" altLang="en-US" sz="2340" kern="1200" dirty="0">
                <a:solidFill>
                  <a:schemeClr val="tx1"/>
                </a:solidFill>
                <a:latin typeface="+mn-lt"/>
                <a:ea typeface="+mn-ea"/>
                <a:cs typeface="Arial" panose="020B0604020202020204" pitchFamily="34" charset="0"/>
              </a:rPr>
              <a:t>:</a:t>
            </a:r>
          </a:p>
          <a:p>
            <a:pPr lvl="1">
              <a:lnSpc>
                <a:spcPct val="120000"/>
              </a:lnSpc>
              <a:spcBef>
                <a:spcPts val="450"/>
              </a:spcBef>
              <a:spcAft>
                <a:spcPts val="450"/>
              </a:spcAft>
            </a:pPr>
            <a:r>
              <a:rPr lang="en-GB" altLang="en-US" sz="1940" kern="1200" dirty="0">
                <a:solidFill>
                  <a:schemeClr val="tx1"/>
                </a:solidFill>
                <a:latin typeface="+mn-lt"/>
                <a:ea typeface="+mn-ea"/>
                <a:cs typeface="Arial" panose="020B0604020202020204" pitchFamily="34" charset="0"/>
              </a:rPr>
              <a:t>Kogan </a:t>
            </a:r>
            <a:r>
              <a:rPr lang="en-GB" altLang="en-US" sz="1940" kern="1200" dirty="0" err="1">
                <a:solidFill>
                  <a:schemeClr val="tx1"/>
                </a:solidFill>
                <a:latin typeface="+mn-lt"/>
                <a:ea typeface="+mn-ea"/>
                <a:cs typeface="Arial" panose="020B0604020202020204" pitchFamily="34" charset="0"/>
              </a:rPr>
              <a:t>ima</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zasebno</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življenje</a:t>
            </a:r>
            <a:r>
              <a:rPr lang="en-GB" altLang="en-US" sz="1940" kern="1200" dirty="0">
                <a:solidFill>
                  <a:schemeClr val="tx1"/>
                </a:solidFill>
                <a:latin typeface="+mn-lt"/>
                <a:ea typeface="+mn-ea"/>
                <a:cs typeface="Arial" panose="020B0604020202020204" pitchFamily="34" charset="0"/>
              </a:rPr>
              <a:t> in </a:t>
            </a:r>
            <a:r>
              <a:rPr lang="en-GB" altLang="en-US" sz="1940" kern="1200" dirty="0" err="1">
                <a:solidFill>
                  <a:schemeClr val="tx1"/>
                </a:solidFill>
                <a:latin typeface="+mn-lt"/>
                <a:ea typeface="+mn-ea"/>
                <a:cs typeface="Arial" panose="020B0604020202020204" pitchFamily="34" charset="0"/>
              </a:rPr>
              <a:t>hobije</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Kot</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npr</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Nelegalno</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zbiranje</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podatkov</a:t>
            </a:r>
            <a:r>
              <a:rPr lang="en-GB" altLang="en-US" sz="1940" kern="1200" dirty="0">
                <a:solidFill>
                  <a:schemeClr val="tx1"/>
                </a:solidFill>
                <a:latin typeface="+mn-lt"/>
                <a:ea typeface="+mn-ea"/>
                <a:cs typeface="Arial" panose="020B0604020202020204" pitchFamily="34" charset="0"/>
              </a:rPr>
              <a:t> o </a:t>
            </a:r>
            <a:r>
              <a:rPr lang="en-GB" altLang="en-US" sz="1940" kern="1200" dirty="0" err="1">
                <a:solidFill>
                  <a:schemeClr val="tx1"/>
                </a:solidFill>
                <a:latin typeface="+mn-lt"/>
                <a:ea typeface="+mn-ea"/>
                <a:cs typeface="Arial" panose="020B0604020202020204" pitchFamily="34" charset="0"/>
              </a:rPr>
              <a:t>posameznikih</a:t>
            </a:r>
            <a:r>
              <a:rPr lang="en-GB" altLang="en-US" sz="1940" kern="1200" dirty="0">
                <a:solidFill>
                  <a:schemeClr val="tx1"/>
                </a:solidFill>
                <a:latin typeface="+mn-lt"/>
                <a:ea typeface="+mn-ea"/>
                <a:cs typeface="Arial" panose="020B0604020202020204" pitchFamily="34" charset="0"/>
              </a:rPr>
              <a:t>.</a:t>
            </a:r>
          </a:p>
          <a:p>
            <a:pPr lvl="1">
              <a:lnSpc>
                <a:spcPct val="120000"/>
              </a:lnSpc>
              <a:spcBef>
                <a:spcPts val="450"/>
              </a:spcBef>
              <a:spcAft>
                <a:spcPts val="450"/>
              </a:spcAft>
            </a:pPr>
            <a:r>
              <a:rPr lang="en-GB" altLang="en-US" sz="1940" kern="1200" dirty="0" err="1">
                <a:solidFill>
                  <a:schemeClr val="tx1"/>
                </a:solidFill>
                <a:latin typeface="+mn-lt"/>
                <a:ea typeface="+mn-ea"/>
                <a:cs typeface="Arial" panose="020B0604020202020204" pitchFamily="34" charset="0"/>
              </a:rPr>
              <a:t>Če</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pri</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teh</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hobijih</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ni</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zlorabljal</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lastnine</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Cambridgea</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potem</a:t>
            </a:r>
            <a:r>
              <a:rPr lang="en-GB" altLang="en-US" sz="1940" kern="1200" dirty="0">
                <a:solidFill>
                  <a:schemeClr val="tx1"/>
                </a:solidFill>
                <a:latin typeface="+mn-lt"/>
                <a:ea typeface="+mn-ea"/>
                <a:cs typeface="Arial" panose="020B0604020202020204" pitchFamily="34" charset="0"/>
              </a:rPr>
              <a:t> se to </a:t>
            </a:r>
            <a:r>
              <a:rPr lang="en-GB" altLang="en-US" sz="1940" kern="1200" dirty="0" err="1">
                <a:solidFill>
                  <a:schemeClr val="tx1"/>
                </a:solidFill>
                <a:latin typeface="+mn-lt"/>
                <a:ea typeface="+mn-ea"/>
                <a:cs typeface="Arial" panose="020B0604020202020204" pitchFamily="34" charset="0"/>
              </a:rPr>
              <a:t>Cambridgea</a:t>
            </a:r>
            <a:r>
              <a:rPr lang="en-GB" altLang="en-US" sz="1940" kern="1200" dirty="0">
                <a:solidFill>
                  <a:schemeClr val="tx1"/>
                </a:solidFill>
                <a:latin typeface="+mn-lt"/>
                <a:ea typeface="+mn-ea"/>
                <a:cs typeface="Arial" panose="020B0604020202020204" pitchFamily="34" charset="0"/>
              </a:rPr>
              <a:t> ne </a:t>
            </a:r>
            <a:r>
              <a:rPr lang="en-GB" altLang="en-US" sz="1940" kern="1200" dirty="0" err="1">
                <a:solidFill>
                  <a:schemeClr val="tx1"/>
                </a:solidFill>
                <a:latin typeface="+mn-lt"/>
                <a:ea typeface="+mn-ea"/>
                <a:cs typeface="Arial" panose="020B0604020202020204" pitchFamily="34" charset="0"/>
              </a:rPr>
              <a:t>tiče</a:t>
            </a:r>
            <a:r>
              <a:rPr lang="en-GB" altLang="en-US" sz="1940" kern="1200" dirty="0">
                <a:solidFill>
                  <a:schemeClr val="tx1"/>
                </a:solidFill>
                <a:latin typeface="+mn-lt"/>
                <a:ea typeface="+mn-ea"/>
                <a:cs typeface="Arial" panose="020B0604020202020204" pitchFamily="34" charset="0"/>
              </a:rPr>
              <a:t>.</a:t>
            </a:r>
          </a:p>
          <a:p>
            <a:pPr lvl="1">
              <a:lnSpc>
                <a:spcPct val="120000"/>
              </a:lnSpc>
              <a:spcBef>
                <a:spcPts val="450"/>
              </a:spcBef>
              <a:spcAft>
                <a:spcPts val="450"/>
              </a:spcAft>
            </a:pPr>
            <a:r>
              <a:rPr lang="en-GB" altLang="en-US" sz="1940" kern="1200" dirty="0">
                <a:solidFill>
                  <a:schemeClr val="tx1"/>
                </a:solidFill>
                <a:latin typeface="+mn-lt"/>
                <a:ea typeface="+mn-ea"/>
                <a:cs typeface="Arial" panose="020B0604020202020204" pitchFamily="34" charset="0"/>
              </a:rPr>
              <a:t>Ko </a:t>
            </a:r>
            <a:r>
              <a:rPr lang="en-GB" altLang="en-US" sz="1940" kern="1200" dirty="0" err="1">
                <a:solidFill>
                  <a:schemeClr val="tx1"/>
                </a:solidFill>
                <a:latin typeface="+mn-lt"/>
                <a:ea typeface="+mn-ea"/>
                <a:cs typeface="Arial" panose="020B0604020202020204" pitchFamily="34" charset="0"/>
              </a:rPr>
              <a:t>jih</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pokličejo</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novinarji</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jim</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rečejo</a:t>
            </a:r>
            <a:r>
              <a:rPr lang="en-GB" altLang="en-US" sz="1940" kern="1200" dirty="0">
                <a:solidFill>
                  <a:schemeClr val="tx1"/>
                </a:solidFill>
                <a:latin typeface="+mn-lt"/>
                <a:ea typeface="+mn-ea"/>
                <a:cs typeface="Arial" panose="020B0604020202020204" pitchFamily="34" charset="0"/>
              </a:rPr>
              <a:t>, da CA </a:t>
            </a:r>
            <a:r>
              <a:rPr lang="en-GB" altLang="en-US" sz="1940" kern="1200" dirty="0" err="1">
                <a:solidFill>
                  <a:schemeClr val="tx1"/>
                </a:solidFill>
                <a:latin typeface="+mn-lt"/>
                <a:ea typeface="+mn-ea"/>
                <a:cs typeface="Arial" panose="020B0604020202020204" pitchFamily="34" charset="0"/>
              </a:rPr>
              <a:t>nima</a:t>
            </a:r>
            <a:r>
              <a:rPr lang="en-GB" altLang="en-US" sz="1940" kern="1200" dirty="0">
                <a:solidFill>
                  <a:schemeClr val="tx1"/>
                </a:solidFill>
                <a:latin typeface="+mn-lt"/>
                <a:ea typeface="+mn-ea"/>
                <a:cs typeface="Arial" panose="020B0604020202020204" pitchFamily="34" charset="0"/>
              </a:rPr>
              <a:t> z </a:t>
            </a:r>
            <a:r>
              <a:rPr lang="en-GB" altLang="en-US" sz="1940" kern="1200" dirty="0" err="1">
                <a:solidFill>
                  <a:schemeClr val="tx1"/>
                </a:solidFill>
                <a:latin typeface="+mn-lt"/>
                <a:ea typeface="+mn-ea"/>
                <a:cs typeface="Arial" panose="020B0604020202020204" pitchFamily="34" charset="0"/>
              </a:rPr>
              <a:t>njimi</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nobene</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veze</a:t>
            </a:r>
            <a:r>
              <a:rPr lang="en-GB" altLang="en-US" sz="1940" kern="1200" dirty="0">
                <a:solidFill>
                  <a:schemeClr val="tx1"/>
                </a:solidFill>
                <a:latin typeface="+mn-lt"/>
                <a:ea typeface="+mn-ea"/>
                <a:cs typeface="Arial" panose="020B0604020202020204" pitchFamily="34" charset="0"/>
              </a:rPr>
              <a:t> in da </a:t>
            </a:r>
            <a:r>
              <a:rPr lang="en-GB" altLang="en-US" sz="1940" kern="1200" dirty="0" err="1">
                <a:solidFill>
                  <a:schemeClr val="tx1"/>
                </a:solidFill>
                <a:latin typeface="+mn-lt"/>
                <a:ea typeface="+mn-ea"/>
                <a:cs typeface="Arial" panose="020B0604020202020204" pitchFamily="34" charset="0"/>
              </a:rPr>
              <a:t>naj</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jih</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nehajo</a:t>
            </a:r>
            <a:r>
              <a:rPr lang="en-GB" altLang="en-US" sz="1940" kern="1200" dirty="0">
                <a:solidFill>
                  <a:schemeClr val="tx1"/>
                </a:solidFill>
                <a:latin typeface="+mn-lt"/>
                <a:ea typeface="+mn-ea"/>
                <a:cs typeface="Arial" panose="020B0604020202020204" pitchFamily="34" charset="0"/>
              </a:rPr>
              <a:t> </a:t>
            </a:r>
            <a:r>
              <a:rPr lang="en-GB" altLang="en-US" sz="1940" kern="1200" dirty="0" err="1">
                <a:solidFill>
                  <a:schemeClr val="tx1"/>
                </a:solidFill>
                <a:latin typeface="+mn-lt"/>
                <a:ea typeface="+mn-ea"/>
                <a:cs typeface="Arial" panose="020B0604020202020204" pitchFamily="34" charset="0"/>
              </a:rPr>
              <a:t>moriti</a:t>
            </a:r>
            <a:r>
              <a:rPr lang="en-GB" altLang="en-US" sz="1940" kern="1200" dirty="0">
                <a:solidFill>
                  <a:schemeClr val="tx1"/>
                </a:solidFill>
                <a:latin typeface="+mn-lt"/>
                <a:ea typeface="+mn-ea"/>
                <a:cs typeface="Arial" panose="020B0604020202020204" pitchFamily="34" charset="0"/>
              </a:rPr>
              <a:t>.</a:t>
            </a:r>
          </a:p>
          <a:p>
            <a:pPr>
              <a:lnSpc>
                <a:spcPct val="120000"/>
              </a:lnSpc>
              <a:spcBef>
                <a:spcPts val="450"/>
              </a:spcBef>
              <a:spcAft>
                <a:spcPts val="450"/>
              </a:spcAft>
            </a:pPr>
            <a:r>
              <a:rPr lang="en-GB" altLang="en-US" sz="2340" kern="1200" dirty="0">
                <a:solidFill>
                  <a:schemeClr val="tx1"/>
                </a:solidFill>
                <a:latin typeface="+mn-lt"/>
                <a:ea typeface="+mn-ea"/>
                <a:cs typeface="Arial" panose="020B0604020202020204" pitchFamily="34" charset="0"/>
              </a:rPr>
              <a:t>V </a:t>
            </a:r>
            <a:r>
              <a:rPr lang="en-GB" altLang="en-US" sz="2340" kern="1200" dirty="0" err="1">
                <a:solidFill>
                  <a:schemeClr val="tx1"/>
                </a:solidFill>
                <a:latin typeface="+mn-lt"/>
                <a:ea typeface="+mn-ea"/>
                <a:cs typeface="Arial" panose="020B0604020202020204" pitchFamily="34" charset="0"/>
              </a:rPr>
              <a:t>računalniškem</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laboratoriju</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kjer</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sem</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delno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zaposlen</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kot</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raziskovalec</a:t>
            </a:r>
            <a:r>
              <a:rPr lang="en-GB" altLang="en-US" sz="2340" kern="1200" dirty="0">
                <a:solidFill>
                  <a:schemeClr val="tx1"/>
                </a:solidFill>
                <a:latin typeface="+mn-lt"/>
                <a:ea typeface="+mn-ea"/>
                <a:cs typeface="Arial" panose="020B0604020202020204" pitchFamily="34" charset="0"/>
              </a:rPr>
              <a:t>) mi </a:t>
            </a:r>
            <a:r>
              <a:rPr lang="en-GB" altLang="en-US" sz="2340" kern="1200" dirty="0" err="1">
                <a:solidFill>
                  <a:schemeClr val="tx1"/>
                </a:solidFill>
                <a:latin typeface="+mn-lt"/>
                <a:ea typeface="+mn-ea"/>
                <a:cs typeface="Arial" panose="020B0604020202020204" pitchFamily="34" charset="0"/>
              </a:rPr>
              <a:t>šef</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pove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kakšno</a:t>
            </a:r>
            <a:r>
              <a:rPr lang="en-GB" altLang="en-US" sz="2340" kern="1200" dirty="0">
                <a:solidFill>
                  <a:schemeClr val="tx1"/>
                </a:solidFill>
                <a:latin typeface="+mn-lt"/>
                <a:ea typeface="+mn-ea"/>
                <a:cs typeface="Arial" panose="020B0604020202020204" pitchFamily="34" charset="0"/>
              </a:rPr>
              <a:t> je </a:t>
            </a:r>
            <a:r>
              <a:rPr lang="en-GB" altLang="en-US" sz="2340" kern="1200" dirty="0" err="1">
                <a:solidFill>
                  <a:schemeClr val="tx1"/>
                </a:solidFill>
                <a:latin typeface="+mn-lt"/>
                <a:ea typeface="+mn-ea"/>
                <a:cs typeface="Arial" panose="020B0604020202020204" pitchFamily="34" charset="0"/>
              </a:rPr>
              <a:t>stališče</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Univerze</a:t>
            </a:r>
            <a:r>
              <a:rPr lang="en-GB" altLang="en-US" sz="2340" kern="1200" dirty="0">
                <a:solidFill>
                  <a:schemeClr val="tx1"/>
                </a:solidFill>
                <a:latin typeface="+mn-lt"/>
                <a:ea typeface="+mn-ea"/>
                <a:cs typeface="Arial" panose="020B0604020202020204" pitchFamily="34" charset="0"/>
              </a:rPr>
              <a:t> in da </a:t>
            </a:r>
            <a:r>
              <a:rPr lang="en-GB" altLang="en-US" sz="2340" kern="1200" dirty="0" err="1">
                <a:solidFill>
                  <a:schemeClr val="tx1"/>
                </a:solidFill>
                <a:latin typeface="+mn-lt"/>
                <a:ea typeface="+mn-ea"/>
                <a:cs typeface="Arial" panose="020B0604020202020204" pitchFamily="34" charset="0"/>
              </a:rPr>
              <a:t>lahko</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komentiram</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kakor</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hočem</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vendar</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samo</a:t>
            </a:r>
            <a:r>
              <a:rPr lang="en-GB" altLang="en-US" sz="2340" kern="1200" dirty="0">
                <a:solidFill>
                  <a:schemeClr val="tx1"/>
                </a:solidFill>
                <a:latin typeface="+mn-lt"/>
                <a:ea typeface="+mn-ea"/>
                <a:cs typeface="Arial" panose="020B0604020202020204" pitchFamily="34" charset="0"/>
              </a:rPr>
              <a:t> v </a:t>
            </a:r>
            <a:r>
              <a:rPr lang="en-GB" altLang="en-US" sz="2340" kern="1200" dirty="0" err="1">
                <a:solidFill>
                  <a:schemeClr val="tx1"/>
                </a:solidFill>
                <a:latin typeface="+mn-lt"/>
                <a:ea typeface="+mn-ea"/>
                <a:cs typeface="Arial" panose="020B0604020202020204" pitchFamily="34" charset="0"/>
              </a:rPr>
              <a:t>lastnem</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imenu</a:t>
            </a:r>
            <a:r>
              <a:rPr lang="en-GB" altLang="en-US" sz="2340" kern="1200" dirty="0">
                <a:solidFill>
                  <a:schemeClr val="tx1"/>
                </a:solidFill>
                <a:latin typeface="+mn-lt"/>
                <a:ea typeface="+mn-ea"/>
                <a:cs typeface="Arial" panose="020B0604020202020204" pitchFamily="34" charset="0"/>
              </a:rPr>
              <a:t>.</a:t>
            </a:r>
          </a:p>
          <a:p>
            <a:pPr>
              <a:lnSpc>
                <a:spcPct val="120000"/>
              </a:lnSpc>
              <a:spcBef>
                <a:spcPts val="450"/>
              </a:spcBef>
              <a:spcAft>
                <a:spcPts val="450"/>
              </a:spcAft>
            </a:pPr>
            <a:r>
              <a:rPr lang="en-GB" altLang="en-US" sz="2340" kern="1200" dirty="0">
                <a:solidFill>
                  <a:schemeClr val="tx1"/>
                </a:solidFill>
                <a:latin typeface="+mn-lt"/>
                <a:ea typeface="+mn-ea"/>
                <a:cs typeface="Arial" panose="020B0604020202020204" pitchFamily="34" charset="0"/>
              </a:rPr>
              <a:t>V </a:t>
            </a:r>
            <a:r>
              <a:rPr lang="en-GB" altLang="en-US" sz="2340" kern="1200" dirty="0" err="1">
                <a:solidFill>
                  <a:schemeClr val="tx1"/>
                </a:solidFill>
                <a:latin typeface="+mn-lt"/>
                <a:ea typeface="+mn-ea"/>
                <a:cs typeface="Arial" panose="020B0604020202020204" pitchFamily="34" charset="0"/>
              </a:rPr>
              <a:t>računalniški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službi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Kierenu</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povejo</a:t>
            </a:r>
            <a:r>
              <a:rPr lang="en-GB" altLang="en-US" sz="2340" kern="1200" dirty="0">
                <a:solidFill>
                  <a:schemeClr val="tx1"/>
                </a:solidFill>
                <a:latin typeface="+mn-lt"/>
                <a:ea typeface="+mn-ea"/>
                <a:cs typeface="Arial" panose="020B0604020202020204" pitchFamily="34" charset="0"/>
              </a:rPr>
              <a:t>, da je to </a:t>
            </a:r>
            <a:r>
              <a:rPr lang="en-GB" altLang="en-US" sz="2340" kern="1200" dirty="0" err="1">
                <a:solidFill>
                  <a:schemeClr val="tx1"/>
                </a:solidFill>
                <a:latin typeface="+mn-lt"/>
                <a:ea typeface="+mn-ea"/>
                <a:cs typeface="Arial" panose="020B0604020202020204" pitchFamily="34" charset="0"/>
              </a:rPr>
              <a:t>vihar</a:t>
            </a:r>
            <a:r>
              <a:rPr lang="en-GB" altLang="en-US" sz="2340" kern="1200" dirty="0">
                <a:solidFill>
                  <a:schemeClr val="tx1"/>
                </a:solidFill>
                <a:latin typeface="+mn-lt"/>
                <a:ea typeface="+mn-ea"/>
                <a:cs typeface="Arial" panose="020B0604020202020204" pitchFamily="34" charset="0"/>
              </a:rPr>
              <a:t> v </a:t>
            </a:r>
            <a:r>
              <a:rPr lang="en-GB" altLang="en-US" sz="2340" kern="1200" dirty="0" err="1">
                <a:solidFill>
                  <a:schemeClr val="tx1"/>
                </a:solidFill>
                <a:latin typeface="+mn-lt"/>
                <a:ea typeface="+mn-ea"/>
                <a:cs typeface="Arial" panose="020B0604020202020204" pitchFamily="34" charset="0"/>
              </a:rPr>
              <a:t>žlici</a:t>
            </a:r>
            <a:r>
              <a:rPr lang="en-GB" altLang="en-US" sz="2340" kern="1200" dirty="0">
                <a:solidFill>
                  <a:schemeClr val="tx1"/>
                </a:solidFill>
                <a:latin typeface="+mn-lt"/>
                <a:ea typeface="+mn-ea"/>
                <a:cs typeface="Arial" panose="020B0604020202020204" pitchFamily="34" charset="0"/>
              </a:rPr>
              <a:t> </a:t>
            </a:r>
            <a:r>
              <a:rPr lang="en-GB" altLang="en-US" sz="2340" kern="1200" dirty="0" err="1">
                <a:solidFill>
                  <a:schemeClr val="tx1"/>
                </a:solidFill>
                <a:latin typeface="+mn-lt"/>
                <a:ea typeface="+mn-ea"/>
                <a:cs typeface="Arial" panose="020B0604020202020204" pitchFamily="34" charset="0"/>
              </a:rPr>
              <a:t>vode</a:t>
            </a:r>
            <a:r>
              <a:rPr lang="en-GB" altLang="en-US" sz="2340" kern="1200" dirty="0">
                <a:solidFill>
                  <a:schemeClr val="tx1"/>
                </a:solidFill>
                <a:latin typeface="+mn-lt"/>
                <a:ea typeface="+mn-ea"/>
                <a:cs typeface="Arial" panose="020B0604020202020204" pitchFamily="34" charset="0"/>
              </a:rPr>
              <a:t> in da </a:t>
            </a:r>
            <a:r>
              <a:rPr lang="en-GB" altLang="en-US" sz="2340" kern="1200" dirty="0" err="1">
                <a:solidFill>
                  <a:schemeClr val="tx1"/>
                </a:solidFill>
                <a:latin typeface="+mn-lt"/>
                <a:ea typeface="+mn-ea"/>
                <a:cs typeface="Arial" panose="020B0604020202020204" pitchFamily="34" charset="0"/>
              </a:rPr>
              <a:t>naj</a:t>
            </a:r>
            <a:r>
              <a:rPr lang="en-GB" altLang="en-US" sz="2340" kern="1200" dirty="0">
                <a:solidFill>
                  <a:schemeClr val="tx1"/>
                </a:solidFill>
                <a:latin typeface="+mn-lt"/>
                <a:ea typeface="+mn-ea"/>
                <a:cs typeface="Arial" panose="020B0604020202020204" pitchFamily="34" charset="0"/>
              </a:rPr>
              <a:t> se </a:t>
            </a:r>
            <a:r>
              <a:rPr lang="en-GB" altLang="en-US" sz="2340" kern="1200" dirty="0" err="1">
                <a:solidFill>
                  <a:schemeClr val="tx1"/>
                </a:solidFill>
                <a:latin typeface="+mn-lt"/>
                <a:ea typeface="+mn-ea"/>
                <a:cs typeface="Arial" panose="020B0604020202020204" pitchFamily="34" charset="0"/>
              </a:rPr>
              <a:t>obremenjuje</a:t>
            </a:r>
            <a:r>
              <a:rPr lang="en-GB" altLang="en-US" sz="2340" kern="1200" dirty="0">
                <a:solidFill>
                  <a:schemeClr val="tx1"/>
                </a:solidFill>
                <a:latin typeface="+mn-lt"/>
                <a:ea typeface="+mn-ea"/>
                <a:cs typeface="Arial" panose="020B0604020202020204" pitchFamily="34" charset="0"/>
              </a:rPr>
              <a:t>. </a:t>
            </a:r>
            <a:r>
              <a:rPr lang="en-GB" altLang="en-US" sz="2340" i="1" kern="1200" dirty="0">
                <a:solidFill>
                  <a:schemeClr val="tx1"/>
                </a:solidFill>
                <a:latin typeface="+mn-lt"/>
                <a:ea typeface="+mn-ea"/>
                <a:cs typeface="Arial" panose="020B0604020202020204" pitchFamily="34" charset="0"/>
              </a:rPr>
              <a:t>“Do </a:t>
            </a:r>
            <a:r>
              <a:rPr lang="en-GB" altLang="en-US" sz="2340" i="1" kern="1200" dirty="0" err="1">
                <a:solidFill>
                  <a:schemeClr val="tx1"/>
                </a:solidFill>
                <a:latin typeface="+mn-lt"/>
                <a:ea typeface="+mn-ea"/>
                <a:cs typeface="Arial" panose="020B0604020202020204" pitchFamily="34" charset="0"/>
              </a:rPr>
              <a:t>jutri</a:t>
            </a:r>
            <a:r>
              <a:rPr lang="en-GB" altLang="en-US" sz="2340" i="1" kern="1200" dirty="0">
                <a:solidFill>
                  <a:schemeClr val="tx1"/>
                </a:solidFill>
                <a:latin typeface="+mn-lt"/>
                <a:ea typeface="+mn-ea"/>
                <a:cs typeface="Arial" panose="020B0604020202020204" pitchFamily="34" charset="0"/>
              </a:rPr>
              <a:t> </a:t>
            </a:r>
            <a:r>
              <a:rPr lang="en-GB" altLang="en-US" sz="2340" i="1" kern="1200" dirty="0" err="1">
                <a:solidFill>
                  <a:schemeClr val="tx1"/>
                </a:solidFill>
                <a:latin typeface="+mn-lt"/>
                <a:ea typeface="+mn-ea"/>
                <a:cs typeface="Arial" panose="020B0604020202020204" pitchFamily="34" charset="0"/>
              </a:rPr>
              <a:t>bo</a:t>
            </a:r>
            <a:r>
              <a:rPr lang="en-GB" altLang="en-US" sz="2340" i="1" kern="1200" dirty="0">
                <a:solidFill>
                  <a:schemeClr val="tx1"/>
                </a:solidFill>
                <a:latin typeface="+mn-lt"/>
                <a:ea typeface="+mn-ea"/>
                <a:cs typeface="Arial" panose="020B0604020202020204" pitchFamily="34" charset="0"/>
              </a:rPr>
              <a:t> </a:t>
            </a:r>
            <a:r>
              <a:rPr lang="en-GB" altLang="en-US" sz="2340" i="1" kern="1200" dirty="0" err="1">
                <a:solidFill>
                  <a:schemeClr val="tx1"/>
                </a:solidFill>
                <a:latin typeface="+mn-lt"/>
                <a:ea typeface="+mn-ea"/>
                <a:cs typeface="Arial" panose="020B0604020202020204" pitchFamily="34" charset="0"/>
              </a:rPr>
              <a:t>minilo</a:t>
            </a:r>
            <a:r>
              <a:rPr lang="en-GB" altLang="en-US" sz="2340" i="1" kern="1200" dirty="0">
                <a:solidFill>
                  <a:schemeClr val="tx1"/>
                </a:solidFill>
                <a:latin typeface="+mn-lt"/>
                <a:ea typeface="+mn-ea"/>
                <a:cs typeface="Arial" panose="020B0604020202020204" pitchFamily="34" charset="0"/>
              </a:rPr>
              <a:t>”.</a:t>
            </a:r>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59</a:t>
            </a:fld>
            <a:endParaRPr lang="sl-SI"/>
          </a:p>
        </p:txBody>
      </p:sp>
    </p:spTree>
    <p:extLst>
      <p:ext uri="{BB962C8B-B14F-4D97-AF65-F5344CB8AC3E}">
        <p14:creationId xmlns:p14="http://schemas.microsoft.com/office/powerpoint/2010/main" val="29953880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60</a:t>
            </a:fld>
            <a:endParaRPr lang="sl-SI"/>
          </a:p>
        </p:txBody>
      </p:sp>
    </p:spTree>
    <p:extLst>
      <p:ext uri="{BB962C8B-B14F-4D97-AF65-F5344CB8AC3E}">
        <p14:creationId xmlns:p14="http://schemas.microsoft.com/office/powerpoint/2010/main" val="19373797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61</a:t>
            </a:fld>
            <a:endParaRPr lang="sl-SI"/>
          </a:p>
        </p:txBody>
      </p:sp>
    </p:spTree>
    <p:extLst>
      <p:ext uri="{BB962C8B-B14F-4D97-AF65-F5344CB8AC3E}">
        <p14:creationId xmlns:p14="http://schemas.microsoft.com/office/powerpoint/2010/main" val="15391290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62</a:t>
            </a:fld>
            <a:endParaRPr lang="sl-SI"/>
          </a:p>
        </p:txBody>
      </p:sp>
    </p:spTree>
    <p:extLst>
      <p:ext uri="{BB962C8B-B14F-4D97-AF65-F5344CB8AC3E}">
        <p14:creationId xmlns:p14="http://schemas.microsoft.com/office/powerpoint/2010/main" val="2737379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9</a:t>
            </a:fld>
            <a:endParaRPr lang="sl-SI"/>
          </a:p>
        </p:txBody>
      </p:sp>
    </p:spTree>
    <p:extLst>
      <p:ext uri="{BB962C8B-B14F-4D97-AF65-F5344CB8AC3E}">
        <p14:creationId xmlns:p14="http://schemas.microsoft.com/office/powerpoint/2010/main" val="22819507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63</a:t>
            </a:fld>
            <a:endParaRPr lang="sl-SI"/>
          </a:p>
        </p:txBody>
      </p:sp>
    </p:spTree>
    <p:extLst>
      <p:ext uri="{BB962C8B-B14F-4D97-AF65-F5344CB8AC3E}">
        <p14:creationId xmlns:p14="http://schemas.microsoft.com/office/powerpoint/2010/main" val="26505887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64</a:t>
            </a:fld>
            <a:endParaRPr lang="sl-SI"/>
          </a:p>
        </p:txBody>
      </p:sp>
    </p:spTree>
    <p:extLst>
      <p:ext uri="{BB962C8B-B14F-4D97-AF65-F5344CB8AC3E}">
        <p14:creationId xmlns:p14="http://schemas.microsoft.com/office/powerpoint/2010/main" val="42153050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65</a:t>
            </a:fld>
            <a:endParaRPr lang="sl-SI"/>
          </a:p>
        </p:txBody>
      </p:sp>
    </p:spTree>
    <p:extLst>
      <p:ext uri="{BB962C8B-B14F-4D97-AF65-F5344CB8AC3E}">
        <p14:creationId xmlns:p14="http://schemas.microsoft.com/office/powerpoint/2010/main" val="39765981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66</a:t>
            </a:fld>
            <a:endParaRPr lang="sl-SI"/>
          </a:p>
        </p:txBody>
      </p:sp>
    </p:spTree>
    <p:extLst>
      <p:ext uri="{BB962C8B-B14F-4D97-AF65-F5344CB8AC3E}">
        <p14:creationId xmlns:p14="http://schemas.microsoft.com/office/powerpoint/2010/main" val="5878746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67</a:t>
            </a:fld>
            <a:endParaRPr lang="sl-SI"/>
          </a:p>
        </p:txBody>
      </p:sp>
    </p:spTree>
    <p:extLst>
      <p:ext uri="{BB962C8B-B14F-4D97-AF65-F5344CB8AC3E}">
        <p14:creationId xmlns:p14="http://schemas.microsoft.com/office/powerpoint/2010/main" val="157780834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68</a:t>
            </a:fld>
            <a:endParaRPr lang="sl-SI"/>
          </a:p>
        </p:txBody>
      </p:sp>
    </p:spTree>
    <p:extLst>
      <p:ext uri="{BB962C8B-B14F-4D97-AF65-F5344CB8AC3E}">
        <p14:creationId xmlns:p14="http://schemas.microsoft.com/office/powerpoint/2010/main" val="28934117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69</a:t>
            </a:fld>
            <a:endParaRPr lang="sl-SI"/>
          </a:p>
        </p:txBody>
      </p:sp>
    </p:spTree>
    <p:extLst>
      <p:ext uri="{BB962C8B-B14F-4D97-AF65-F5344CB8AC3E}">
        <p14:creationId xmlns:p14="http://schemas.microsoft.com/office/powerpoint/2010/main" val="10437039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err="1"/>
              <a:t>Sprememba</a:t>
            </a:r>
            <a:r>
              <a:rPr lang="en-GB" sz="1100" dirty="0"/>
              <a:t> </a:t>
            </a:r>
            <a:r>
              <a:rPr lang="en-GB" sz="1100" dirty="0" err="1"/>
              <a:t>vedenja</a:t>
            </a:r>
            <a:r>
              <a:rPr lang="en-GB" sz="1100" dirty="0"/>
              <a:t>: </a:t>
            </a:r>
          </a:p>
          <a:p>
            <a:r>
              <a:rPr lang="en-GB" sz="1100" dirty="0" err="1"/>
              <a:t>Npr</a:t>
            </a:r>
            <a:r>
              <a:rPr lang="en-GB" sz="1100" dirty="0"/>
              <a:t>. </a:t>
            </a:r>
            <a:r>
              <a:rPr lang="en-GB" sz="1100" dirty="0" err="1"/>
              <a:t>pri</a:t>
            </a:r>
            <a:r>
              <a:rPr lang="en-GB" sz="1100" dirty="0"/>
              <a:t> </a:t>
            </a:r>
            <a:r>
              <a:rPr lang="en-GB" sz="1100" dirty="0" err="1"/>
              <a:t>Brexitu</a:t>
            </a:r>
            <a:r>
              <a:rPr lang="en-GB" sz="1100" dirty="0"/>
              <a:t>.</a:t>
            </a:r>
          </a:p>
          <a:p>
            <a:pPr marL="285750" indent="-285750">
              <a:buFontTx/>
              <a:buChar char="-"/>
            </a:pPr>
            <a:r>
              <a:rPr lang="en-GB" sz="1100" dirty="0" err="1"/>
              <a:t>Usmerjena</a:t>
            </a:r>
            <a:r>
              <a:rPr lang="en-GB" sz="1100" dirty="0"/>
              <a:t> v </a:t>
            </a:r>
            <a:r>
              <a:rPr lang="en-GB" sz="1100" dirty="0" err="1"/>
              <a:t>tarčo</a:t>
            </a:r>
            <a:r>
              <a:rPr lang="en-GB" sz="1100" dirty="0"/>
              <a:t>. </a:t>
            </a:r>
            <a:r>
              <a:rPr lang="en-GB" sz="1100" dirty="0" err="1"/>
              <a:t>Tisti</a:t>
            </a:r>
            <a:r>
              <a:rPr lang="en-GB" sz="1100" dirty="0"/>
              <a:t>, ki </a:t>
            </a:r>
            <a:r>
              <a:rPr lang="en-GB" sz="1100" dirty="0" err="1"/>
              <a:t>že</a:t>
            </a:r>
            <a:r>
              <a:rPr lang="en-GB" sz="1100" dirty="0"/>
              <a:t> </a:t>
            </a:r>
            <a:r>
              <a:rPr lang="en-GB" sz="1100" dirty="0" err="1"/>
              <a:t>sedaj</a:t>
            </a:r>
            <a:r>
              <a:rPr lang="en-GB" sz="1100" dirty="0"/>
              <a:t> ne </a:t>
            </a:r>
            <a:r>
              <a:rPr lang="en-GB" sz="1100" dirty="0" err="1"/>
              <a:t>marajo</a:t>
            </a:r>
            <a:r>
              <a:rPr lang="en-GB" sz="1100" dirty="0"/>
              <a:t> </a:t>
            </a:r>
            <a:r>
              <a:rPr lang="en-GB" sz="1100" dirty="0" err="1"/>
              <a:t>priseljencev</a:t>
            </a:r>
            <a:r>
              <a:rPr lang="en-GB" sz="1100" dirty="0"/>
              <a:t> (</a:t>
            </a:r>
            <a:r>
              <a:rPr lang="en-GB" sz="1100" dirty="0" err="1"/>
              <a:t>kar</a:t>
            </a:r>
            <a:r>
              <a:rPr lang="en-GB" sz="1100" dirty="0"/>
              <a:t> se </a:t>
            </a:r>
            <a:r>
              <a:rPr lang="en-GB" sz="1100" dirty="0" err="1"/>
              <a:t>vidi</a:t>
            </a:r>
            <a:r>
              <a:rPr lang="en-GB" sz="1100" dirty="0"/>
              <a:t> </a:t>
            </a:r>
            <a:r>
              <a:rPr lang="en-GB" sz="1100" dirty="0" err="1"/>
              <a:t>iz</a:t>
            </a:r>
            <a:r>
              <a:rPr lang="en-GB" sz="1100" dirty="0"/>
              <a:t> </a:t>
            </a:r>
            <a:r>
              <a:rPr lang="en-GB" sz="1100" dirty="0" err="1"/>
              <a:t>rezultatov</a:t>
            </a:r>
            <a:r>
              <a:rPr lang="en-GB" sz="1100" dirty="0"/>
              <a:t> </a:t>
            </a:r>
            <a:r>
              <a:rPr lang="en-GB" sz="1100" dirty="0" err="1"/>
              <a:t>osebnostnega</a:t>
            </a:r>
            <a:r>
              <a:rPr lang="en-GB" sz="1100" dirty="0"/>
              <a:t> </a:t>
            </a:r>
            <a:r>
              <a:rPr lang="en-GB" sz="1100" dirty="0" err="1"/>
              <a:t>testiranja</a:t>
            </a:r>
            <a:r>
              <a:rPr lang="en-GB" sz="1100" dirty="0"/>
              <a:t>, </a:t>
            </a:r>
            <a:r>
              <a:rPr lang="en-GB" sz="1100" dirty="0" err="1"/>
              <a:t>iz</a:t>
            </a:r>
            <a:r>
              <a:rPr lang="en-GB" sz="1100" dirty="0"/>
              <a:t> </a:t>
            </a:r>
            <a:r>
              <a:rPr lang="en-GB" sz="1100" dirty="0" err="1"/>
              <a:t>tega</a:t>
            </a:r>
            <a:r>
              <a:rPr lang="en-GB" sz="1100" dirty="0"/>
              <a:t> s </a:t>
            </a:r>
            <a:r>
              <a:rPr lang="en-GB" sz="1100" dirty="0" err="1"/>
              <a:t>kom</a:t>
            </a:r>
            <a:r>
              <a:rPr lang="en-GB" sz="1100" dirty="0"/>
              <a:t> </a:t>
            </a:r>
            <a:r>
              <a:rPr lang="en-GB" sz="1100" dirty="0" err="1"/>
              <a:t>prijateljuješ</a:t>
            </a:r>
            <a:r>
              <a:rPr lang="en-GB" sz="1100" dirty="0"/>
              <a:t> </a:t>
            </a:r>
            <a:r>
              <a:rPr lang="en-GB" sz="1100" dirty="0" err="1"/>
              <a:t>na</a:t>
            </a:r>
            <a:r>
              <a:rPr lang="en-GB" sz="1100" dirty="0"/>
              <a:t> </a:t>
            </a:r>
            <a:r>
              <a:rPr lang="en-GB" sz="1100" dirty="0" err="1"/>
              <a:t>facebooku</a:t>
            </a:r>
            <a:r>
              <a:rPr lang="en-GB" sz="1100" dirty="0"/>
              <a:t> in </a:t>
            </a:r>
            <a:r>
              <a:rPr lang="en-GB" sz="1100" dirty="0" err="1"/>
              <a:t>katere</a:t>
            </a:r>
            <a:r>
              <a:rPr lang="en-GB" sz="1100" dirty="0"/>
              <a:t> </a:t>
            </a:r>
            <a:r>
              <a:rPr lang="en-GB" sz="1100" dirty="0" err="1"/>
              <a:t>objave</a:t>
            </a:r>
            <a:r>
              <a:rPr lang="en-GB" sz="1100" dirty="0"/>
              <a:t> </a:t>
            </a:r>
            <a:r>
              <a:rPr lang="en-GB" sz="1100" dirty="0" err="1"/>
              <a:t>všečkaš</a:t>
            </a:r>
            <a:r>
              <a:rPr lang="en-GB" sz="1100" dirty="0"/>
              <a:t>. </a:t>
            </a:r>
            <a:r>
              <a:rPr lang="en-GB" sz="1100" dirty="0" err="1"/>
              <a:t>Glej</a:t>
            </a:r>
            <a:r>
              <a:rPr lang="en-GB" sz="1100" dirty="0"/>
              <a:t> </a:t>
            </a:r>
            <a:r>
              <a:rPr lang="en-GB" sz="1100" dirty="0" err="1"/>
              <a:t>članke</a:t>
            </a:r>
            <a:r>
              <a:rPr lang="en-GB" sz="1100" dirty="0"/>
              <a:t> Davida </a:t>
            </a:r>
            <a:r>
              <a:rPr lang="en-GB" sz="1100" dirty="0" err="1"/>
              <a:t>Stillwella</a:t>
            </a:r>
            <a:r>
              <a:rPr lang="en-GB" sz="1100" dirty="0"/>
              <a:t> (Cambridge)), </a:t>
            </a:r>
            <a:r>
              <a:rPr lang="en-GB" sz="1100" dirty="0" err="1"/>
              <a:t>dobijo</a:t>
            </a:r>
            <a:r>
              <a:rPr lang="en-GB" sz="1100" dirty="0"/>
              <a:t> novice o </a:t>
            </a:r>
            <a:r>
              <a:rPr lang="en-GB" sz="1100" dirty="0" err="1"/>
              <a:t>tem</a:t>
            </a:r>
            <a:r>
              <a:rPr lang="en-GB" sz="1100" dirty="0"/>
              <a:t> </a:t>
            </a:r>
            <a:r>
              <a:rPr lang="en-GB" sz="1100" dirty="0" err="1"/>
              <a:t>kako</a:t>
            </a:r>
            <a:r>
              <a:rPr lang="en-GB" sz="1100" dirty="0"/>
              <a:t> </a:t>
            </a:r>
            <a:r>
              <a:rPr lang="en-GB" sz="1100" dirty="0" err="1"/>
              <a:t>priseljenci</a:t>
            </a:r>
            <a:r>
              <a:rPr lang="en-GB" sz="1100" dirty="0"/>
              <a:t> </a:t>
            </a:r>
            <a:r>
              <a:rPr lang="en-GB" sz="1100" dirty="0" err="1"/>
              <a:t>posiljujejo</a:t>
            </a:r>
            <a:r>
              <a:rPr lang="en-GB" sz="1100" dirty="0"/>
              <a:t> </a:t>
            </a:r>
            <a:r>
              <a:rPr lang="en-GB" sz="1100" dirty="0" err="1"/>
              <a:t>angleške</a:t>
            </a:r>
            <a:r>
              <a:rPr lang="en-GB" sz="1100" dirty="0"/>
              <a:t> </a:t>
            </a:r>
            <a:r>
              <a:rPr lang="en-GB" sz="1100" dirty="0" err="1"/>
              <a:t>ženske</a:t>
            </a:r>
            <a:r>
              <a:rPr lang="en-GB" sz="1100" dirty="0"/>
              <a:t> in </a:t>
            </a:r>
            <a:r>
              <a:rPr lang="en-GB" sz="1100" dirty="0" err="1"/>
              <a:t>kako</a:t>
            </a:r>
            <a:r>
              <a:rPr lang="en-GB" sz="1100" dirty="0"/>
              <a:t> </a:t>
            </a:r>
            <a:r>
              <a:rPr lang="en-GB" sz="1100" dirty="0" err="1"/>
              <a:t>vpeljujejo</a:t>
            </a:r>
            <a:r>
              <a:rPr lang="en-GB" sz="1100" dirty="0"/>
              <a:t> </a:t>
            </a:r>
            <a:r>
              <a:rPr lang="en-GB" sz="1100" dirty="0" err="1"/>
              <a:t>šeriatsko</a:t>
            </a:r>
            <a:r>
              <a:rPr lang="en-GB" sz="1100" dirty="0"/>
              <a:t> </a:t>
            </a:r>
            <a:r>
              <a:rPr lang="en-GB" sz="1100" dirty="0" err="1"/>
              <a:t>pravo</a:t>
            </a:r>
            <a:r>
              <a:rPr lang="en-GB" sz="1100" dirty="0"/>
              <a:t> v London. </a:t>
            </a:r>
            <a:r>
              <a:rPr lang="en-GB" sz="1100" dirty="0" err="1"/>
              <a:t>Tisti</a:t>
            </a:r>
            <a:r>
              <a:rPr lang="en-GB" sz="1100" dirty="0"/>
              <a:t>, ki so </a:t>
            </a:r>
            <a:r>
              <a:rPr lang="en-GB" sz="1100" dirty="0" err="1"/>
              <a:t>neodločeni</a:t>
            </a:r>
            <a:r>
              <a:rPr lang="en-GB" sz="1100" dirty="0"/>
              <a:t> pa </a:t>
            </a:r>
            <a:r>
              <a:rPr lang="en-GB" sz="1100" dirty="0" err="1"/>
              <a:t>dobijo</a:t>
            </a:r>
            <a:r>
              <a:rPr lang="en-GB" sz="1100" dirty="0"/>
              <a:t> novice o </a:t>
            </a:r>
            <a:r>
              <a:rPr lang="en-GB" sz="1100" dirty="0" err="1"/>
              <a:t>napadu</a:t>
            </a:r>
            <a:r>
              <a:rPr lang="en-GB" sz="1100" dirty="0"/>
              <a:t> </a:t>
            </a:r>
            <a:r>
              <a:rPr lang="en-GB" sz="1100" dirty="0" err="1"/>
              <a:t>na</a:t>
            </a:r>
            <a:r>
              <a:rPr lang="en-GB" sz="1100" dirty="0"/>
              <a:t> </a:t>
            </a:r>
            <a:r>
              <a:rPr lang="en-GB" sz="1100" dirty="0" err="1"/>
              <a:t>nekaj</a:t>
            </a:r>
            <a:r>
              <a:rPr lang="en-GB" sz="1100" dirty="0"/>
              <a:t>, </a:t>
            </a:r>
            <a:r>
              <a:rPr lang="en-GB" sz="1100" dirty="0" err="1"/>
              <a:t>kar</a:t>
            </a:r>
            <a:r>
              <a:rPr lang="en-GB" sz="1100" dirty="0"/>
              <a:t> </a:t>
            </a:r>
            <a:r>
              <a:rPr lang="en-GB" sz="1100" dirty="0" err="1"/>
              <a:t>jim</a:t>
            </a:r>
            <a:r>
              <a:rPr lang="en-GB" sz="1100" dirty="0"/>
              <a:t> je </a:t>
            </a:r>
            <a:r>
              <a:rPr lang="en-GB" sz="1100" dirty="0" err="1"/>
              <a:t>pri</a:t>
            </a:r>
            <a:r>
              <a:rPr lang="en-GB" sz="1100" dirty="0"/>
              <a:t> </a:t>
            </a:r>
            <a:r>
              <a:rPr lang="en-GB" sz="1100" dirty="0" err="1"/>
              <a:t>srcu</a:t>
            </a:r>
            <a:r>
              <a:rPr lang="en-GB" sz="1100" dirty="0"/>
              <a:t>, </a:t>
            </a:r>
            <a:r>
              <a:rPr lang="en-GB" sz="1100" dirty="0" err="1"/>
              <a:t>ampak</a:t>
            </a:r>
            <a:r>
              <a:rPr lang="en-GB" sz="1100" dirty="0"/>
              <a:t> </a:t>
            </a:r>
            <a:r>
              <a:rPr lang="en-GB" sz="1100" dirty="0" err="1"/>
              <a:t>nikjer</a:t>
            </a:r>
            <a:r>
              <a:rPr lang="en-GB" sz="1100" dirty="0"/>
              <a:t> </a:t>
            </a:r>
            <a:r>
              <a:rPr lang="en-GB" sz="1100" dirty="0" err="1"/>
              <a:t>niso</a:t>
            </a:r>
            <a:r>
              <a:rPr lang="en-GB" sz="1100" dirty="0"/>
              <a:t> </a:t>
            </a:r>
            <a:r>
              <a:rPr lang="en-GB" sz="1100" dirty="0" err="1"/>
              <a:t>direktno</a:t>
            </a:r>
            <a:r>
              <a:rPr lang="en-GB" sz="1100" dirty="0"/>
              <a:t> </a:t>
            </a:r>
            <a:r>
              <a:rPr lang="en-GB" sz="1100" dirty="0" err="1"/>
              <a:t>omenjeni</a:t>
            </a:r>
            <a:r>
              <a:rPr lang="en-GB" sz="1100" dirty="0"/>
              <a:t> </a:t>
            </a:r>
            <a:r>
              <a:rPr lang="en-GB" sz="1100" dirty="0" err="1"/>
              <a:t>priseljenci</a:t>
            </a:r>
            <a:r>
              <a:rPr lang="en-GB" sz="1100" dirty="0"/>
              <a:t>. </a:t>
            </a:r>
            <a:r>
              <a:rPr lang="en-GB" sz="1100" dirty="0" err="1"/>
              <a:t>Npr</a:t>
            </a:r>
            <a:r>
              <a:rPr lang="en-GB" sz="1100" dirty="0"/>
              <a:t>. </a:t>
            </a:r>
            <a:r>
              <a:rPr lang="en-GB" sz="1100" dirty="0" err="1"/>
              <a:t>lažna</a:t>
            </a:r>
            <a:r>
              <a:rPr lang="en-GB" sz="1100" dirty="0"/>
              <a:t> novice, </a:t>
            </a:r>
            <a:r>
              <a:rPr lang="en-GB" sz="1100" dirty="0" err="1"/>
              <a:t>usmerjena</a:t>
            </a:r>
            <a:r>
              <a:rPr lang="en-GB" sz="1100" dirty="0"/>
              <a:t>, ki je </a:t>
            </a:r>
            <a:r>
              <a:rPr lang="en-GB" sz="1100" dirty="0" err="1"/>
              <a:t>videti</a:t>
            </a:r>
            <a:r>
              <a:rPr lang="en-GB" sz="1100" dirty="0"/>
              <a:t>, </a:t>
            </a:r>
            <a:r>
              <a:rPr lang="en-GB" sz="1100" dirty="0" err="1"/>
              <a:t>kot</a:t>
            </a:r>
            <a:r>
              <a:rPr lang="en-GB" sz="1100" dirty="0"/>
              <a:t> da je </a:t>
            </a:r>
            <a:r>
              <a:rPr lang="en-GB" sz="1100" dirty="0" err="1"/>
              <a:t>iz</a:t>
            </a:r>
            <a:r>
              <a:rPr lang="en-GB" sz="1100" dirty="0"/>
              <a:t> </a:t>
            </a:r>
            <a:r>
              <a:rPr lang="en-GB" sz="1100" dirty="0" err="1"/>
              <a:t>časopisa</a:t>
            </a:r>
            <a:r>
              <a:rPr lang="en-GB" sz="1100" dirty="0"/>
              <a:t> Guardian, </a:t>
            </a:r>
            <a:r>
              <a:rPr lang="en-GB" sz="1100" dirty="0" err="1"/>
              <a:t>kjer</a:t>
            </a:r>
            <a:r>
              <a:rPr lang="en-GB" sz="1100" dirty="0"/>
              <a:t> </a:t>
            </a:r>
            <a:r>
              <a:rPr lang="en-GB" sz="1100" dirty="0" err="1"/>
              <a:t>pišejo</a:t>
            </a:r>
            <a:r>
              <a:rPr lang="en-GB" sz="1100" dirty="0"/>
              <a:t> o </a:t>
            </a:r>
            <a:r>
              <a:rPr lang="en-GB" sz="1100" dirty="0" err="1"/>
              <a:t>tem</a:t>
            </a:r>
            <a:r>
              <a:rPr lang="en-GB" sz="1100" dirty="0"/>
              <a:t>, </a:t>
            </a:r>
            <a:r>
              <a:rPr lang="en-GB" sz="1100" dirty="0" err="1"/>
              <a:t>kako</a:t>
            </a:r>
            <a:r>
              <a:rPr lang="en-GB" sz="1100" dirty="0"/>
              <a:t> je </a:t>
            </a:r>
            <a:r>
              <a:rPr lang="en-GB" sz="1100" dirty="0" err="1"/>
              <a:t>nekdo</a:t>
            </a:r>
            <a:r>
              <a:rPr lang="en-GB" sz="1100" dirty="0"/>
              <a:t> </a:t>
            </a:r>
            <a:r>
              <a:rPr lang="en-GB" sz="1100" dirty="0" err="1"/>
              <a:t>uporabil</a:t>
            </a:r>
            <a:r>
              <a:rPr lang="en-GB" sz="1100" dirty="0"/>
              <a:t> </a:t>
            </a:r>
            <a:r>
              <a:rPr lang="en-GB" sz="1100" dirty="0" err="1"/>
              <a:t>lokalno</a:t>
            </a:r>
            <a:r>
              <a:rPr lang="en-GB" sz="1100" dirty="0"/>
              <a:t> </a:t>
            </a:r>
            <a:r>
              <a:rPr lang="en-GB" sz="1100" dirty="0" err="1"/>
              <a:t>kapelo</a:t>
            </a:r>
            <a:r>
              <a:rPr lang="en-GB" sz="1100" dirty="0"/>
              <a:t> za </a:t>
            </a:r>
            <a:r>
              <a:rPr lang="en-GB" sz="1100" dirty="0" err="1"/>
              <a:t>bivališče</a:t>
            </a:r>
            <a:r>
              <a:rPr lang="en-GB" sz="1100" dirty="0"/>
              <a:t> in </a:t>
            </a:r>
            <a:r>
              <a:rPr lang="en-GB" sz="1100" dirty="0" err="1"/>
              <a:t>zraven</a:t>
            </a:r>
            <a:r>
              <a:rPr lang="en-GB" sz="1100" dirty="0"/>
              <a:t> </a:t>
            </a:r>
            <a:r>
              <a:rPr lang="en-GB" sz="1100" dirty="0" err="1"/>
              <a:t>slika</a:t>
            </a:r>
            <a:r>
              <a:rPr lang="en-GB" sz="1100" dirty="0"/>
              <a:t> </a:t>
            </a:r>
            <a:r>
              <a:rPr lang="en-GB" sz="1100" dirty="0" err="1"/>
              <a:t>kapelice</a:t>
            </a:r>
            <a:r>
              <a:rPr lang="en-GB" sz="1100" dirty="0"/>
              <a:t>, ki je </a:t>
            </a:r>
            <a:r>
              <a:rPr lang="en-GB" sz="1100" dirty="0" err="1"/>
              <a:t>polna</a:t>
            </a:r>
            <a:r>
              <a:rPr lang="en-GB" sz="1100" dirty="0"/>
              <a:t> </a:t>
            </a:r>
            <a:r>
              <a:rPr lang="en-GB" sz="1100" dirty="0" err="1"/>
              <a:t>smeti</a:t>
            </a:r>
            <a:r>
              <a:rPr lang="en-GB" sz="1100" dirty="0"/>
              <a:t>, </a:t>
            </a:r>
            <a:r>
              <a:rPr lang="en-GB" sz="1100" dirty="0" err="1"/>
              <a:t>na</a:t>
            </a:r>
            <a:r>
              <a:rPr lang="en-GB" sz="1100" dirty="0"/>
              <a:t> </a:t>
            </a:r>
            <a:r>
              <a:rPr lang="en-GB" sz="1100" dirty="0" err="1"/>
              <a:t>tleh</a:t>
            </a:r>
            <a:r>
              <a:rPr lang="en-GB" sz="1100" dirty="0"/>
              <a:t> pa se </a:t>
            </a:r>
            <a:r>
              <a:rPr lang="en-GB" sz="1100" dirty="0" err="1"/>
              <a:t>vidi</a:t>
            </a:r>
            <a:r>
              <a:rPr lang="en-GB" sz="1100" dirty="0"/>
              <a:t> </a:t>
            </a:r>
            <a:r>
              <a:rPr lang="en-GB" sz="1100" dirty="0" err="1"/>
              <a:t>molilna</a:t>
            </a:r>
            <a:r>
              <a:rPr lang="en-GB" sz="1100" dirty="0"/>
              <a:t> </a:t>
            </a:r>
            <a:r>
              <a:rPr lang="en-GB" sz="1100" dirty="0" err="1"/>
              <a:t>preproga</a:t>
            </a:r>
            <a:r>
              <a:rPr lang="en-GB" sz="1100" dirty="0"/>
              <a:t>. V </a:t>
            </a:r>
            <a:r>
              <a:rPr lang="en-GB" sz="1100" dirty="0" err="1"/>
              <a:t>članku</a:t>
            </a:r>
            <a:r>
              <a:rPr lang="en-GB" sz="1100" dirty="0"/>
              <a:t> “</a:t>
            </a:r>
            <a:r>
              <a:rPr lang="en-GB" sz="1100" dirty="0" err="1"/>
              <a:t>pišejo</a:t>
            </a:r>
            <a:r>
              <a:rPr lang="en-GB" sz="1100" dirty="0"/>
              <a:t>”, da </a:t>
            </a:r>
            <a:r>
              <a:rPr lang="en-GB" sz="1100" dirty="0" err="1"/>
              <a:t>ni</a:t>
            </a:r>
            <a:r>
              <a:rPr lang="en-GB" sz="1100" dirty="0"/>
              <a:t> </a:t>
            </a:r>
            <a:r>
              <a:rPr lang="en-GB" sz="1100" dirty="0" err="1"/>
              <a:t>jasno</a:t>
            </a:r>
            <a:r>
              <a:rPr lang="en-GB" sz="1100" dirty="0"/>
              <a:t> </a:t>
            </a:r>
            <a:r>
              <a:rPr lang="en-GB" sz="1100" dirty="0" err="1"/>
              <a:t>kdo</a:t>
            </a:r>
            <a:r>
              <a:rPr lang="en-GB" sz="1100" dirty="0"/>
              <a:t> je </a:t>
            </a:r>
            <a:r>
              <a:rPr lang="en-GB" sz="1100" dirty="0" err="1"/>
              <a:t>storilec</a:t>
            </a:r>
            <a:r>
              <a:rPr lang="en-GB" sz="1100" dirty="0"/>
              <a:t> </a:t>
            </a:r>
            <a:r>
              <a:rPr lang="en-GB" sz="1100" dirty="0" err="1"/>
              <a:t>tega</a:t>
            </a:r>
            <a:r>
              <a:rPr lang="en-GB" sz="1100" dirty="0"/>
              <a:t> </a:t>
            </a:r>
            <a:r>
              <a:rPr lang="en-GB" sz="1100" dirty="0" err="1"/>
              <a:t>vandalizma</a:t>
            </a:r>
            <a:r>
              <a:rPr lang="en-GB" sz="1100" dirty="0"/>
              <a:t>. </a:t>
            </a:r>
            <a:r>
              <a:rPr lang="en-GB" sz="1100" dirty="0" err="1"/>
              <a:t>Namen</a:t>
            </a:r>
            <a:r>
              <a:rPr lang="en-GB" sz="1100" dirty="0"/>
              <a:t> je, da se </a:t>
            </a:r>
            <a:r>
              <a:rPr lang="en-GB" sz="1100" dirty="0" err="1"/>
              <a:t>bralec</a:t>
            </a:r>
            <a:r>
              <a:rPr lang="en-GB" sz="1100" dirty="0"/>
              <a:t> </a:t>
            </a:r>
            <a:r>
              <a:rPr lang="en-GB" sz="1100" dirty="0" err="1"/>
              <a:t>obrne</a:t>
            </a:r>
            <a:r>
              <a:rPr lang="en-GB" sz="1100" dirty="0"/>
              <a:t> </a:t>
            </a:r>
            <a:r>
              <a:rPr lang="en-GB" sz="1100" dirty="0" err="1"/>
              <a:t>proti</a:t>
            </a:r>
            <a:r>
              <a:rPr lang="en-GB" sz="1100" dirty="0"/>
              <a:t> </a:t>
            </a:r>
            <a:r>
              <a:rPr lang="en-GB" sz="1100" dirty="0" err="1"/>
              <a:t>svojemu</a:t>
            </a:r>
            <a:r>
              <a:rPr lang="en-GB" sz="1100" dirty="0"/>
              <a:t> </a:t>
            </a:r>
            <a:r>
              <a:rPr lang="en-GB" sz="1100" dirty="0" err="1"/>
              <a:t>partnerju</a:t>
            </a:r>
            <a:r>
              <a:rPr lang="en-GB" sz="1100" dirty="0"/>
              <a:t> in </a:t>
            </a:r>
            <a:r>
              <a:rPr lang="en-GB" sz="1100" dirty="0" err="1"/>
              <a:t>reče</a:t>
            </a:r>
            <a:r>
              <a:rPr lang="en-GB" sz="1100" dirty="0"/>
              <a:t>, </a:t>
            </a:r>
            <a:r>
              <a:rPr lang="en-GB" sz="1100" dirty="0" err="1"/>
              <a:t>kako</a:t>
            </a:r>
            <a:r>
              <a:rPr lang="en-GB" sz="1100" dirty="0"/>
              <a:t> </a:t>
            </a:r>
            <a:r>
              <a:rPr lang="en-GB" sz="1100" dirty="0" err="1"/>
              <a:t>jim</a:t>
            </a:r>
            <a:r>
              <a:rPr lang="en-GB" sz="1100" dirty="0"/>
              <a:t> </a:t>
            </a:r>
            <a:r>
              <a:rPr lang="en-GB" sz="1100" dirty="0" err="1"/>
              <a:t>ni</a:t>
            </a:r>
            <a:r>
              <a:rPr lang="en-GB" sz="1100" dirty="0"/>
              <a:t> </a:t>
            </a:r>
            <a:r>
              <a:rPr lang="en-GB" sz="1100" dirty="0" err="1"/>
              <a:t>jasno</a:t>
            </a:r>
            <a:r>
              <a:rPr lang="en-GB" sz="1100" dirty="0"/>
              <a:t> </a:t>
            </a:r>
            <a:r>
              <a:rPr lang="en-GB" sz="1100" dirty="0" err="1"/>
              <a:t>kdo</a:t>
            </a:r>
            <a:r>
              <a:rPr lang="en-GB" sz="1100" dirty="0"/>
              <a:t> je </a:t>
            </a:r>
            <a:r>
              <a:rPr lang="en-GB" sz="1100" dirty="0" err="1"/>
              <a:t>storilec</a:t>
            </a:r>
            <a:r>
              <a:rPr lang="en-GB" sz="1100" dirty="0"/>
              <a:t> – </a:t>
            </a:r>
            <a:r>
              <a:rPr lang="en-GB" sz="1100" dirty="0" err="1"/>
              <a:t>saj</a:t>
            </a:r>
            <a:r>
              <a:rPr lang="en-GB" sz="1100" dirty="0"/>
              <a:t> se </a:t>
            </a:r>
            <a:r>
              <a:rPr lang="en-GB" sz="1100" dirty="0" err="1"/>
              <a:t>vidi</a:t>
            </a:r>
            <a:r>
              <a:rPr lang="en-GB" sz="1100" dirty="0"/>
              <a:t>, da je nek </a:t>
            </a:r>
            <a:r>
              <a:rPr lang="en-GB" sz="1100" dirty="0" err="1"/>
              <a:t>musliman</a:t>
            </a:r>
            <a:r>
              <a:rPr lang="en-GB" sz="1100" dirty="0"/>
              <a:t>, </a:t>
            </a:r>
            <a:r>
              <a:rPr lang="en-GB" sz="1100" dirty="0" err="1"/>
              <a:t>če</a:t>
            </a:r>
            <a:r>
              <a:rPr lang="en-GB" sz="1100" dirty="0"/>
              <a:t> je </a:t>
            </a:r>
            <a:r>
              <a:rPr lang="en-GB" sz="1100" dirty="0" err="1"/>
              <a:t>tukaj</a:t>
            </a:r>
            <a:r>
              <a:rPr lang="en-GB" sz="1100" dirty="0"/>
              <a:t> </a:t>
            </a:r>
            <a:r>
              <a:rPr lang="en-GB" sz="1100" dirty="0" err="1"/>
              <a:t>molilna</a:t>
            </a:r>
            <a:r>
              <a:rPr lang="en-GB" sz="1100" dirty="0"/>
              <a:t> </a:t>
            </a:r>
            <a:r>
              <a:rPr lang="en-GB" sz="1100" dirty="0" err="1"/>
              <a:t>preproga</a:t>
            </a:r>
            <a:r>
              <a:rPr lang="en-GB" sz="1100" dirty="0"/>
              <a:t>. Ali pa </a:t>
            </a:r>
            <a:r>
              <a:rPr lang="en-GB" sz="1100" dirty="0" err="1"/>
              <a:t>članek</a:t>
            </a:r>
            <a:r>
              <a:rPr lang="en-GB" sz="1100" dirty="0"/>
              <a:t> o </a:t>
            </a:r>
            <a:r>
              <a:rPr lang="en-GB" sz="1100" dirty="0" err="1"/>
              <a:t>tem</a:t>
            </a:r>
            <a:r>
              <a:rPr lang="en-GB" sz="1100" dirty="0"/>
              <a:t> </a:t>
            </a:r>
            <a:r>
              <a:rPr lang="en-GB" sz="1100" dirty="0" err="1"/>
              <a:t>kako</a:t>
            </a:r>
            <a:r>
              <a:rPr lang="en-GB" sz="1100" dirty="0"/>
              <a:t> so v </a:t>
            </a:r>
            <a:r>
              <a:rPr lang="en-GB" sz="1100" dirty="0" err="1"/>
              <a:t>Savdski</a:t>
            </a:r>
            <a:r>
              <a:rPr lang="en-GB" sz="1100" dirty="0"/>
              <a:t> </a:t>
            </a:r>
            <a:r>
              <a:rPr lang="en-GB" sz="1100" dirty="0" err="1"/>
              <a:t>Arabiji</a:t>
            </a:r>
            <a:r>
              <a:rPr lang="en-GB" sz="1100" dirty="0"/>
              <a:t> </a:t>
            </a:r>
            <a:r>
              <a:rPr lang="en-GB" sz="1100" dirty="0" err="1"/>
              <a:t>kamenjali</a:t>
            </a:r>
            <a:r>
              <a:rPr lang="en-GB" sz="1100" dirty="0"/>
              <a:t> </a:t>
            </a:r>
            <a:r>
              <a:rPr lang="en-GB" sz="1100" dirty="0" err="1"/>
              <a:t>homoseksualca</a:t>
            </a:r>
            <a:r>
              <a:rPr lang="en-GB" sz="1100" dirty="0"/>
              <a:t>, </a:t>
            </a:r>
            <a:r>
              <a:rPr lang="en-GB" sz="1100" dirty="0" err="1"/>
              <a:t>poslan</a:t>
            </a:r>
            <a:r>
              <a:rPr lang="en-GB" sz="1100" dirty="0"/>
              <a:t> </a:t>
            </a:r>
            <a:r>
              <a:rPr lang="en-GB" sz="1100" dirty="0" err="1"/>
              <a:t>na</a:t>
            </a:r>
            <a:r>
              <a:rPr lang="en-GB" sz="1100" dirty="0"/>
              <a:t> </a:t>
            </a:r>
            <a:r>
              <a:rPr lang="en-GB" sz="1100" dirty="0" err="1"/>
              <a:t>facebook</a:t>
            </a:r>
            <a:r>
              <a:rPr lang="en-GB" sz="1100" dirty="0"/>
              <a:t> </a:t>
            </a:r>
            <a:r>
              <a:rPr lang="en-GB" sz="1100" dirty="0" err="1"/>
              <a:t>zid</a:t>
            </a:r>
            <a:r>
              <a:rPr lang="en-GB" sz="1100" dirty="0"/>
              <a:t> </a:t>
            </a:r>
            <a:r>
              <a:rPr lang="en-GB" sz="1100" dirty="0" err="1"/>
              <a:t>nekomu</a:t>
            </a:r>
            <a:r>
              <a:rPr lang="en-GB" sz="1100" dirty="0"/>
              <a:t>, ki je </a:t>
            </a:r>
            <a:r>
              <a:rPr lang="en-GB" sz="1100" dirty="0" err="1"/>
              <a:t>odkrito</a:t>
            </a:r>
            <a:r>
              <a:rPr lang="en-GB" sz="1100" dirty="0"/>
              <a:t> </a:t>
            </a:r>
            <a:r>
              <a:rPr lang="en-GB" sz="1100" dirty="0" err="1"/>
              <a:t>ali</a:t>
            </a:r>
            <a:r>
              <a:rPr lang="en-GB" sz="1100" dirty="0"/>
              <a:t> </a:t>
            </a:r>
            <a:r>
              <a:rPr lang="en-GB" sz="1100" dirty="0" err="1"/>
              <a:t>prikrito</a:t>
            </a:r>
            <a:r>
              <a:rPr lang="en-GB" sz="1100" dirty="0"/>
              <a:t> </a:t>
            </a:r>
            <a:r>
              <a:rPr lang="en-GB" sz="1100" dirty="0" err="1"/>
              <a:t>gej</a:t>
            </a:r>
            <a:r>
              <a:rPr lang="en-GB" sz="1100" dirty="0"/>
              <a:t>. </a:t>
            </a:r>
            <a:r>
              <a:rPr lang="en-GB" sz="1100" dirty="0" err="1"/>
              <a:t>Mimogrede</a:t>
            </a:r>
            <a:r>
              <a:rPr lang="en-GB" sz="1100" dirty="0"/>
              <a:t>, Stillwell </a:t>
            </a:r>
            <a:r>
              <a:rPr lang="en-GB" sz="1100" dirty="0" err="1"/>
              <a:t>dokazuje</a:t>
            </a:r>
            <a:r>
              <a:rPr lang="en-GB" sz="1100" dirty="0"/>
              <a:t> v </a:t>
            </a:r>
            <a:r>
              <a:rPr lang="en-GB" sz="1100" dirty="0" err="1"/>
              <a:t>enem</a:t>
            </a:r>
            <a:r>
              <a:rPr lang="en-GB" sz="1100" dirty="0"/>
              <a:t> od </a:t>
            </a:r>
            <a:r>
              <a:rPr lang="en-GB" sz="1100" dirty="0" err="1"/>
              <a:t>svojih</a:t>
            </a:r>
            <a:r>
              <a:rPr lang="en-GB" sz="1100" dirty="0"/>
              <a:t> </a:t>
            </a:r>
            <a:r>
              <a:rPr lang="en-GB" sz="1100" dirty="0" err="1"/>
              <a:t>člankov</a:t>
            </a:r>
            <a:r>
              <a:rPr lang="en-GB" sz="1100" dirty="0"/>
              <a:t>, da </a:t>
            </a:r>
            <a:r>
              <a:rPr lang="en-GB" sz="1100" dirty="0" err="1"/>
              <a:t>lahko</a:t>
            </a:r>
            <a:r>
              <a:rPr lang="en-GB" sz="1100" dirty="0"/>
              <a:t> z </a:t>
            </a:r>
            <a:r>
              <a:rPr lang="en-GB" sz="1100" dirty="0" err="1"/>
              <a:t>zelo</a:t>
            </a:r>
            <a:r>
              <a:rPr lang="en-GB" sz="1100" dirty="0"/>
              <a:t> </a:t>
            </a:r>
            <a:r>
              <a:rPr lang="en-GB" sz="1100" dirty="0" err="1"/>
              <a:t>veliko</a:t>
            </a:r>
            <a:r>
              <a:rPr lang="en-GB" sz="1100" dirty="0"/>
              <a:t> </a:t>
            </a:r>
            <a:r>
              <a:rPr lang="en-GB" sz="1100" dirty="0" err="1"/>
              <a:t>verjetnostjo</a:t>
            </a:r>
            <a:r>
              <a:rPr lang="en-GB" sz="1100" dirty="0"/>
              <a:t> </a:t>
            </a:r>
            <a:r>
              <a:rPr lang="en-GB" sz="1100" dirty="0" err="1"/>
              <a:t>določi</a:t>
            </a:r>
            <a:r>
              <a:rPr lang="en-GB" sz="1100" dirty="0"/>
              <a:t> </a:t>
            </a:r>
            <a:r>
              <a:rPr lang="en-GB" sz="1100" dirty="0" err="1"/>
              <a:t>spolno</a:t>
            </a:r>
            <a:r>
              <a:rPr lang="en-GB" sz="1100" dirty="0"/>
              <a:t> </a:t>
            </a:r>
            <a:r>
              <a:rPr lang="en-GB" sz="1100" dirty="0" err="1"/>
              <a:t>usmerjenost</a:t>
            </a:r>
            <a:r>
              <a:rPr lang="en-GB" sz="1100" dirty="0"/>
              <a:t> </a:t>
            </a:r>
            <a:r>
              <a:rPr lang="en-GB" sz="1100" dirty="0" err="1"/>
              <a:t>posameznika</a:t>
            </a:r>
            <a:r>
              <a:rPr lang="en-GB" sz="1100" dirty="0"/>
              <a:t> </a:t>
            </a:r>
            <a:r>
              <a:rPr lang="en-GB" sz="1100" dirty="0" err="1"/>
              <a:t>na</a:t>
            </a:r>
            <a:r>
              <a:rPr lang="en-GB" sz="1100" dirty="0"/>
              <a:t> </a:t>
            </a:r>
            <a:r>
              <a:rPr lang="en-GB" sz="1100" dirty="0" err="1"/>
              <a:t>podlagi</a:t>
            </a:r>
            <a:r>
              <a:rPr lang="en-GB" sz="1100" dirty="0"/>
              <a:t> </a:t>
            </a:r>
            <a:r>
              <a:rPr lang="en-GB" sz="1100" dirty="0" err="1"/>
              <a:t>štirih</a:t>
            </a:r>
            <a:r>
              <a:rPr lang="en-GB" sz="1100" dirty="0"/>
              <a:t> </a:t>
            </a:r>
            <a:r>
              <a:rPr lang="en-GB" sz="1100" dirty="0" err="1"/>
              <a:t>všečkov</a:t>
            </a:r>
            <a:r>
              <a:rPr lang="en-GB" sz="1100" dirty="0"/>
              <a:t> </a:t>
            </a:r>
            <a:r>
              <a:rPr lang="en-GB" sz="1100" dirty="0" err="1"/>
              <a:t>na</a:t>
            </a:r>
            <a:r>
              <a:rPr lang="en-GB" sz="1100" dirty="0"/>
              <a:t> </a:t>
            </a:r>
            <a:r>
              <a:rPr lang="en-GB" sz="1100" dirty="0" err="1"/>
              <a:t>facebooku</a:t>
            </a:r>
            <a:r>
              <a:rPr lang="en-GB" sz="1100" dirty="0"/>
              <a:t>.</a:t>
            </a:r>
          </a:p>
          <a:p>
            <a:pPr marL="285750" indent="-285750">
              <a:buFontTx/>
              <a:buChar char="-"/>
            </a:pPr>
            <a:endParaRPr lang="en-GB" sz="1100" dirty="0"/>
          </a:p>
          <a:p>
            <a:pPr marL="285750" indent="-285750">
              <a:buFontTx/>
              <a:buChar char="-"/>
            </a:pPr>
            <a:r>
              <a:rPr lang="en-GB" sz="1100" dirty="0" err="1"/>
              <a:t>Navidezno</a:t>
            </a:r>
            <a:r>
              <a:rPr lang="en-GB" sz="1100" dirty="0"/>
              <a:t> </a:t>
            </a:r>
            <a:r>
              <a:rPr lang="en-GB" sz="1100" dirty="0" err="1"/>
              <a:t>splošne</a:t>
            </a:r>
            <a:r>
              <a:rPr lang="en-GB" sz="1100" dirty="0"/>
              <a:t> novice. Novice so </a:t>
            </a:r>
            <a:r>
              <a:rPr lang="en-GB" sz="1100" dirty="0" err="1"/>
              <a:t>poslane</a:t>
            </a:r>
            <a:r>
              <a:rPr lang="en-GB" sz="1100" dirty="0"/>
              <a:t> </a:t>
            </a:r>
            <a:r>
              <a:rPr lang="en-GB" sz="1100" dirty="0" err="1"/>
              <a:t>samo</a:t>
            </a:r>
            <a:r>
              <a:rPr lang="en-GB" sz="1100" dirty="0"/>
              <a:t> </a:t>
            </a:r>
            <a:r>
              <a:rPr lang="en-GB" sz="1100" dirty="0" err="1"/>
              <a:t>določenim</a:t>
            </a:r>
            <a:r>
              <a:rPr lang="en-GB" sz="1100" dirty="0"/>
              <a:t> </a:t>
            </a:r>
            <a:r>
              <a:rPr lang="en-GB" sz="1100" dirty="0" err="1"/>
              <a:t>posameznikom</a:t>
            </a:r>
            <a:r>
              <a:rPr lang="en-GB" sz="1100" dirty="0"/>
              <a:t>, </a:t>
            </a:r>
            <a:r>
              <a:rPr lang="en-GB" sz="1100" dirty="0" err="1"/>
              <a:t>vendar</a:t>
            </a:r>
            <a:r>
              <a:rPr lang="en-GB" sz="1100" dirty="0"/>
              <a:t> je </a:t>
            </a:r>
            <a:r>
              <a:rPr lang="en-GB" sz="1100" dirty="0" err="1"/>
              <a:t>videti</a:t>
            </a:r>
            <a:r>
              <a:rPr lang="en-GB" sz="1100" dirty="0"/>
              <a:t>, </a:t>
            </a:r>
            <a:r>
              <a:rPr lang="en-GB" sz="1100" dirty="0" err="1"/>
              <a:t>kot</a:t>
            </a:r>
            <a:r>
              <a:rPr lang="en-GB" sz="1100" dirty="0"/>
              <a:t> da je to </a:t>
            </a:r>
            <a:r>
              <a:rPr lang="en-GB" sz="1100" dirty="0" err="1"/>
              <a:t>naključno</a:t>
            </a:r>
            <a:r>
              <a:rPr lang="en-GB" sz="1100" dirty="0"/>
              <a:t> in da so to </a:t>
            </a:r>
            <a:r>
              <a:rPr lang="en-GB" sz="1100" dirty="0" err="1"/>
              <a:t>vsi</a:t>
            </a:r>
            <a:r>
              <a:rPr lang="en-GB" sz="1100" dirty="0"/>
              <a:t> </a:t>
            </a:r>
            <a:r>
              <a:rPr lang="en-GB" sz="1100" dirty="0" err="1"/>
              <a:t>dobili</a:t>
            </a:r>
            <a:r>
              <a:rPr lang="en-GB" sz="1100" dirty="0"/>
              <a:t>.</a:t>
            </a:r>
          </a:p>
          <a:p>
            <a:pPr marL="285750" indent="-285750">
              <a:buFontTx/>
              <a:buChar char="-"/>
            </a:pPr>
            <a:endParaRPr lang="en-GB" sz="1100" dirty="0"/>
          </a:p>
          <a:p>
            <a:pPr marL="285750" indent="-285750">
              <a:buFontTx/>
              <a:buChar char="-"/>
            </a:pPr>
            <a:r>
              <a:rPr lang="en-GB" sz="1100" dirty="0" err="1"/>
              <a:t>Navidezno</a:t>
            </a:r>
            <a:r>
              <a:rPr lang="en-GB" sz="1100" dirty="0"/>
              <a:t> </a:t>
            </a:r>
            <a:r>
              <a:rPr lang="en-GB" sz="1100" dirty="0" err="1"/>
              <a:t>legitimne</a:t>
            </a:r>
            <a:r>
              <a:rPr lang="en-GB" sz="1100" dirty="0"/>
              <a:t>. </a:t>
            </a:r>
            <a:r>
              <a:rPr lang="en-GB" sz="1100" dirty="0" err="1"/>
              <a:t>Videti</a:t>
            </a:r>
            <a:r>
              <a:rPr lang="en-GB" sz="1100" dirty="0"/>
              <a:t> je, </a:t>
            </a:r>
            <a:r>
              <a:rPr lang="en-GB" sz="1100" dirty="0" err="1"/>
              <a:t>kot</a:t>
            </a:r>
            <a:r>
              <a:rPr lang="en-GB" sz="1100" dirty="0"/>
              <a:t> da novice </a:t>
            </a:r>
            <a:r>
              <a:rPr lang="en-GB" sz="1100" dirty="0" err="1"/>
              <a:t>na</a:t>
            </a:r>
            <a:r>
              <a:rPr lang="en-GB" sz="1100" dirty="0"/>
              <a:t> </a:t>
            </a:r>
            <a:r>
              <a:rPr lang="en-GB" sz="1100" dirty="0" err="1"/>
              <a:t>facebook</a:t>
            </a:r>
            <a:r>
              <a:rPr lang="en-GB" sz="1100" dirty="0"/>
              <a:t> </a:t>
            </a:r>
            <a:r>
              <a:rPr lang="en-GB" sz="1100" dirty="0" err="1"/>
              <a:t>zidu</a:t>
            </a:r>
            <a:r>
              <a:rPr lang="en-GB" sz="1100" dirty="0"/>
              <a:t> </a:t>
            </a:r>
            <a:r>
              <a:rPr lang="en-GB" sz="1100" dirty="0" err="1"/>
              <a:t>prihajajo</a:t>
            </a:r>
            <a:r>
              <a:rPr lang="en-GB" sz="1100" dirty="0"/>
              <a:t> od </a:t>
            </a:r>
            <a:r>
              <a:rPr lang="en-GB" sz="1100" dirty="0" err="1"/>
              <a:t>legitimnih</a:t>
            </a:r>
            <a:r>
              <a:rPr lang="en-GB" sz="1100" dirty="0"/>
              <a:t> </a:t>
            </a:r>
            <a:r>
              <a:rPr lang="en-GB" sz="1100" dirty="0" err="1"/>
              <a:t>virov</a:t>
            </a:r>
            <a:r>
              <a:rPr lang="en-GB" sz="1100" dirty="0"/>
              <a:t>. </a:t>
            </a:r>
            <a:r>
              <a:rPr lang="en-GB" sz="1100" dirty="0" err="1"/>
              <a:t>Glava</a:t>
            </a:r>
            <a:r>
              <a:rPr lang="en-GB" sz="1100" dirty="0"/>
              <a:t> in </a:t>
            </a:r>
            <a:r>
              <a:rPr lang="en-GB" sz="1100" dirty="0" err="1"/>
              <a:t>tipografija</a:t>
            </a:r>
            <a:r>
              <a:rPr lang="en-GB" sz="1100" dirty="0"/>
              <a:t> CNN </a:t>
            </a:r>
            <a:r>
              <a:rPr lang="en-GB" sz="1100" dirty="0" err="1"/>
              <a:t>ali</a:t>
            </a:r>
            <a:r>
              <a:rPr lang="en-GB" sz="1100" dirty="0"/>
              <a:t> </a:t>
            </a:r>
            <a:r>
              <a:rPr lang="en-GB" sz="1100" dirty="0" err="1"/>
              <a:t>Guardiana</a:t>
            </a:r>
            <a:r>
              <a:rPr lang="en-GB" sz="1100" dirty="0"/>
              <a:t> </a:t>
            </a:r>
            <a:r>
              <a:rPr lang="en-GB" sz="1100" dirty="0" err="1"/>
              <a:t>ali</a:t>
            </a:r>
            <a:r>
              <a:rPr lang="en-GB" sz="1100" dirty="0"/>
              <a:t> Washington post…</a:t>
            </a:r>
          </a:p>
          <a:p>
            <a:pPr marL="285750" indent="-285750">
              <a:buFontTx/>
              <a:buChar char="-"/>
            </a:pPr>
            <a:endParaRPr lang="en-GB" sz="1100" dirty="0"/>
          </a:p>
          <a:p>
            <a:pPr marL="285750" indent="-285750">
              <a:buFontTx/>
              <a:buChar char="-"/>
            </a:pPr>
            <a:r>
              <a:rPr lang="en-GB" sz="1100" dirty="0" err="1"/>
              <a:t>Cilj</a:t>
            </a:r>
            <a:r>
              <a:rPr lang="en-GB" sz="1100" dirty="0"/>
              <a:t> </a:t>
            </a:r>
            <a:r>
              <a:rPr lang="en-GB" sz="1100" dirty="0" err="1"/>
              <a:t>ni</a:t>
            </a:r>
            <a:r>
              <a:rPr lang="en-GB" sz="1100" dirty="0"/>
              <a:t> da z </a:t>
            </a:r>
            <a:r>
              <a:rPr lang="en-GB" sz="1100" dirty="0" err="1"/>
              <a:t>eno</a:t>
            </a:r>
            <a:r>
              <a:rPr lang="en-GB" sz="1100" dirty="0"/>
              <a:t> </a:t>
            </a:r>
            <a:r>
              <a:rPr lang="en-GB" sz="1100" dirty="0" err="1"/>
              <a:t>samo</a:t>
            </a:r>
            <a:r>
              <a:rPr lang="en-GB" sz="1100" dirty="0"/>
              <a:t> </a:t>
            </a:r>
            <a:r>
              <a:rPr lang="en-GB" sz="1100" dirty="0" err="1"/>
              <a:t>transakcijo</a:t>
            </a:r>
            <a:r>
              <a:rPr lang="en-GB" sz="1100" dirty="0"/>
              <a:t> </a:t>
            </a:r>
            <a:r>
              <a:rPr lang="en-GB" sz="1100" dirty="0" err="1"/>
              <a:t>spremeniš</a:t>
            </a:r>
            <a:r>
              <a:rPr lang="en-GB" sz="1100" dirty="0"/>
              <a:t> </a:t>
            </a:r>
            <a:r>
              <a:rPr lang="en-GB" sz="1100" dirty="0" err="1"/>
              <a:t>vedenje</a:t>
            </a:r>
            <a:r>
              <a:rPr lang="en-GB" sz="1100" dirty="0"/>
              <a:t>, </a:t>
            </a:r>
            <a:r>
              <a:rPr lang="en-GB" sz="1100" dirty="0" err="1"/>
              <a:t>ampak</a:t>
            </a:r>
            <a:r>
              <a:rPr lang="en-GB" sz="1100" dirty="0"/>
              <a:t> da ga </a:t>
            </a:r>
            <a:r>
              <a:rPr lang="en-GB" sz="1100" dirty="0" err="1"/>
              <a:t>počasi</a:t>
            </a:r>
            <a:r>
              <a:rPr lang="en-GB" sz="1100" dirty="0"/>
              <a:t>, dan za </a:t>
            </a:r>
            <a:r>
              <a:rPr lang="en-GB" sz="1100" dirty="0" err="1"/>
              <a:t>dnem</a:t>
            </a:r>
            <a:r>
              <a:rPr lang="en-GB" sz="1100" dirty="0"/>
              <a:t>, </a:t>
            </a:r>
            <a:r>
              <a:rPr lang="en-GB" sz="1100" dirty="0" err="1"/>
              <a:t>oblikuješ</a:t>
            </a:r>
            <a:r>
              <a:rPr lang="en-GB" sz="1100" dirty="0"/>
              <a:t>.</a:t>
            </a:r>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70</a:t>
            </a:fld>
            <a:endParaRPr lang="sl-SI"/>
          </a:p>
        </p:txBody>
      </p:sp>
    </p:spTree>
    <p:extLst>
      <p:ext uri="{BB962C8B-B14F-4D97-AF65-F5344CB8AC3E}">
        <p14:creationId xmlns:p14="http://schemas.microsoft.com/office/powerpoint/2010/main" val="11187875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71</a:t>
            </a:fld>
            <a:endParaRPr lang="sl-SI"/>
          </a:p>
        </p:txBody>
      </p:sp>
    </p:spTree>
    <p:extLst>
      <p:ext uri="{BB962C8B-B14F-4D97-AF65-F5344CB8AC3E}">
        <p14:creationId xmlns:p14="http://schemas.microsoft.com/office/powerpoint/2010/main" val="1945822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err="1"/>
              <a:t>Tko</a:t>
            </a:r>
            <a:r>
              <a:rPr lang="en-GB" sz="1100" dirty="0"/>
              <a:t>, da je Kogan </a:t>
            </a:r>
            <a:r>
              <a:rPr lang="en-GB" sz="1100" dirty="0" err="1"/>
              <a:t>prodal</a:t>
            </a:r>
            <a:r>
              <a:rPr lang="en-GB" sz="1100" dirty="0"/>
              <a:t> </a:t>
            </a:r>
            <a:r>
              <a:rPr lang="en-GB" sz="1100" dirty="0" err="1"/>
              <a:t>tudi</a:t>
            </a:r>
            <a:r>
              <a:rPr lang="en-GB" sz="1100" dirty="0"/>
              <a:t> </a:t>
            </a:r>
            <a:r>
              <a:rPr lang="en-GB" sz="1100" dirty="0" err="1"/>
              <a:t>programje</a:t>
            </a:r>
            <a:r>
              <a:rPr lang="en-GB" sz="1100" dirty="0"/>
              <a:t>, ki </a:t>
            </a:r>
            <a:r>
              <a:rPr lang="en-GB" sz="1100" dirty="0" err="1"/>
              <a:t>ni</a:t>
            </a:r>
            <a:r>
              <a:rPr lang="en-GB" sz="1100" dirty="0"/>
              <a:t> </a:t>
            </a:r>
            <a:r>
              <a:rPr lang="en-GB" sz="1100" dirty="0" err="1"/>
              <a:t>bilo</a:t>
            </a:r>
            <a:r>
              <a:rPr lang="en-GB" sz="1100" dirty="0"/>
              <a:t> </a:t>
            </a:r>
            <a:r>
              <a:rPr lang="en-GB" sz="1100" dirty="0" err="1"/>
              <a:t>njegovo</a:t>
            </a:r>
            <a:r>
              <a:rPr lang="en-GB" sz="1100" dirty="0"/>
              <a:t> in ga </a:t>
            </a:r>
            <a:r>
              <a:rPr lang="en-GB" sz="1100" dirty="0" err="1"/>
              <a:t>avtor</a:t>
            </a:r>
            <a:r>
              <a:rPr lang="en-GB" sz="1100" dirty="0"/>
              <a:t> </a:t>
            </a:r>
            <a:r>
              <a:rPr lang="en-GB" sz="1100" dirty="0" err="1"/>
              <a:t>eksplicitno</a:t>
            </a:r>
            <a:r>
              <a:rPr lang="en-GB" sz="1100" dirty="0"/>
              <a:t> </a:t>
            </a:r>
            <a:r>
              <a:rPr lang="en-GB" sz="1100" dirty="0" err="1"/>
              <a:t>ni</a:t>
            </a:r>
            <a:r>
              <a:rPr lang="en-GB" sz="1100" dirty="0"/>
              <a:t> </a:t>
            </a:r>
            <a:r>
              <a:rPr lang="en-GB" sz="1100" dirty="0" err="1"/>
              <a:t>želel</a:t>
            </a:r>
            <a:r>
              <a:rPr lang="en-GB" sz="1100" dirty="0"/>
              <a:t> </a:t>
            </a:r>
            <a:r>
              <a:rPr lang="en-GB" sz="1100" dirty="0" err="1"/>
              <a:t>prodat</a:t>
            </a:r>
            <a:r>
              <a:rPr lang="en-GB" sz="1100" dirty="0"/>
              <a:t>.</a:t>
            </a:r>
          </a:p>
          <a:p>
            <a:endParaRPr lang="en-GB" sz="1100" dirty="0"/>
          </a:p>
          <a:p>
            <a:r>
              <a:rPr lang="en-GB" sz="1100" dirty="0" err="1"/>
              <a:t>Podatki</a:t>
            </a:r>
            <a:r>
              <a:rPr lang="en-GB" sz="1100" dirty="0"/>
              <a:t> </a:t>
            </a:r>
            <a:r>
              <a:rPr lang="en-GB" sz="1100" dirty="0" err="1"/>
              <a:t>na</a:t>
            </a:r>
            <a:r>
              <a:rPr lang="en-GB" sz="1100" dirty="0"/>
              <a:t> </a:t>
            </a:r>
            <a:r>
              <a:rPr lang="en-GB" sz="1100" dirty="0" err="1"/>
              <a:t>strežniku</a:t>
            </a:r>
            <a:r>
              <a:rPr lang="en-GB" sz="1100" dirty="0"/>
              <a:t> CA </a:t>
            </a:r>
            <a:r>
              <a:rPr lang="en-GB" sz="1100" dirty="0" err="1"/>
              <a:t>niso</a:t>
            </a:r>
            <a:r>
              <a:rPr lang="en-GB" sz="1100" dirty="0"/>
              <a:t> “encrypted at rest”. </a:t>
            </a:r>
            <a:r>
              <a:rPr lang="en-GB" sz="1100" dirty="0" err="1"/>
              <a:t>Kot</a:t>
            </a:r>
            <a:r>
              <a:rPr lang="en-GB" sz="1100" dirty="0"/>
              <a:t> </a:t>
            </a:r>
            <a:r>
              <a:rPr lang="en-GB" sz="1100" dirty="0" err="1"/>
              <a:t>vemo</a:t>
            </a:r>
            <a:r>
              <a:rPr lang="en-GB" sz="1100" dirty="0"/>
              <a:t> GDPR </a:t>
            </a:r>
            <a:r>
              <a:rPr lang="en-GB" sz="1100" dirty="0" err="1"/>
              <a:t>samo</a:t>
            </a:r>
            <a:r>
              <a:rPr lang="en-GB" sz="1100" dirty="0"/>
              <a:t> </a:t>
            </a:r>
            <a:r>
              <a:rPr lang="en-GB" sz="1100" dirty="0" err="1"/>
              <a:t>priporoča</a:t>
            </a:r>
            <a:r>
              <a:rPr lang="en-GB" sz="1100" dirty="0"/>
              <a:t> </a:t>
            </a:r>
            <a:r>
              <a:rPr lang="en-GB" sz="1100" dirty="0" err="1"/>
              <a:t>enkripcijo</a:t>
            </a:r>
            <a:r>
              <a:rPr lang="en-GB" sz="1100" dirty="0"/>
              <a:t> in </a:t>
            </a:r>
            <a:r>
              <a:rPr lang="en-GB" sz="1100" dirty="0" err="1"/>
              <a:t>sledenje</a:t>
            </a:r>
            <a:r>
              <a:rPr lang="en-GB" sz="1100" dirty="0"/>
              <a:t> </a:t>
            </a:r>
            <a:r>
              <a:rPr lang="en-GB" sz="1100" dirty="0" err="1"/>
              <a:t>standardom</a:t>
            </a:r>
            <a:r>
              <a:rPr lang="en-GB" sz="1100" dirty="0"/>
              <a:t>.</a:t>
            </a:r>
          </a:p>
          <a:p>
            <a:endParaRPr lang="en-GB" sz="1100" dirty="0"/>
          </a:p>
          <a:p>
            <a:r>
              <a:rPr lang="en-GB" sz="1100" dirty="0"/>
              <a:t>https://www.consilium.europa.eu/en/general-secretariat/corporate-policies/classified-information/</a:t>
            </a:r>
          </a:p>
          <a:p>
            <a:r>
              <a:rPr lang="sl-SI" sz="1100" dirty="0"/>
              <a:t>https://eur-lex.europa.eu/legal-content/EN/TXT/PDF/?uri=CELEX:32013D0488&amp;from=EN</a:t>
            </a:r>
            <a:endParaRPr lang="en-GB" sz="1100" dirty="0"/>
          </a:p>
          <a:p>
            <a:endParaRPr lang="en-GB" sz="1100" dirty="0"/>
          </a:p>
          <a:p>
            <a:r>
              <a:rPr lang="sl-SI" sz="1100" dirty="0"/>
              <a:t>https://www.slideshare.net/AndreyProzorov/the-security-rules-for-protecting-eu-classified-information</a:t>
            </a:r>
            <a:endParaRPr lang="en-GB" sz="1100" dirty="0"/>
          </a:p>
          <a:p>
            <a:endParaRPr lang="en-GB" sz="1100" dirty="0"/>
          </a:p>
          <a:p>
            <a:r>
              <a:rPr lang="en-US" sz="1100" dirty="0"/>
              <a:t>http://www.xnetworks.es/contents/Vormetric/2014-The-legal-obligations-for-encryption-of-personal-data-in-Europe-Asia-and-Australia.pdf</a:t>
            </a:r>
          </a:p>
          <a:p>
            <a:r>
              <a:rPr lang="en-US" sz="1100" dirty="0"/>
              <a:t>“European Union that is responsible for the development of EU data protection. In its July 2012 Opinion on Cloud Computing, the Article 29 Working Party identified the core legal requirements for data protection in the Cloud to include requirements for logging and auditing of all processing operations; identification of all locations where data are processed; identification of all members involved in the provision of services in the supply chain; achievement of incident detection and breach reporting; detection of alterations to personal data, through the use of cryptographic authentication; encryption of data at rest and in transit; secure remote administration; isolation of data to achieve compliance with the purpose-limitation principle at the heart of EU data protection law (data should only be processed for the purpose for which they were obtained)”</a:t>
            </a:r>
          </a:p>
          <a:p>
            <a:endParaRPr lang="en-GB" sz="1100" dirty="0"/>
          </a:p>
          <a:p>
            <a:r>
              <a:rPr lang="sl-SI" sz="1100" dirty="0"/>
              <a:t>https://gdpr-info.eu/issues/encryption/</a:t>
            </a:r>
            <a:endParaRPr lang="en-GB" sz="1100" dirty="0"/>
          </a:p>
          <a:p>
            <a:r>
              <a:rPr lang="en-US" sz="1100" b="0" i="0" kern="1200" dirty="0">
                <a:solidFill>
                  <a:schemeClr val="tx1"/>
                </a:solidFill>
                <a:effectLst/>
                <a:latin typeface="+mn-lt"/>
                <a:ea typeface="+mn-ea"/>
                <a:cs typeface="+mn-cs"/>
              </a:rPr>
              <a:t>The GDPR deliberately does not define which specific technical and </a:t>
            </a:r>
            <a:r>
              <a:rPr lang="en-US" sz="1100" b="0" i="0" kern="1200" dirty="0" err="1">
                <a:solidFill>
                  <a:schemeClr val="tx1"/>
                </a:solidFill>
                <a:effectLst/>
                <a:latin typeface="+mn-lt"/>
                <a:ea typeface="+mn-ea"/>
                <a:cs typeface="+mn-cs"/>
              </a:rPr>
              <a:t>organisational</a:t>
            </a:r>
            <a:r>
              <a:rPr lang="en-US" sz="1100" b="0" i="0" kern="1200" dirty="0">
                <a:solidFill>
                  <a:schemeClr val="tx1"/>
                </a:solidFill>
                <a:effectLst/>
                <a:latin typeface="+mn-lt"/>
                <a:ea typeface="+mn-ea"/>
                <a:cs typeface="+mn-cs"/>
              </a:rPr>
              <a:t> measures are considered suitable in each case, in order to accommodate individual factors. However, it gives the controller a catalogue of criteria to be considered when choosing methods to secure personal data. Those are the state of the art, implementation costs and the nature, scope, context and purposes of the processing. In addition to these criteria, one always has to consider the severity of the risks to the rights and freedoms of the data subject and how likely those risks could manifest. This basically boils down to the following: The higher the risks involved in the data processing and the more likely these are to manifest, the stronger the taken security measures have to be and the more measures must be taken. Encryption as a concept is explicitly mentioned as one possible technical and </a:t>
            </a:r>
            <a:r>
              <a:rPr lang="en-US" sz="1100" b="0" i="0" kern="1200" dirty="0" err="1">
                <a:solidFill>
                  <a:schemeClr val="tx1"/>
                </a:solidFill>
                <a:effectLst/>
                <a:latin typeface="+mn-lt"/>
                <a:ea typeface="+mn-ea"/>
                <a:cs typeface="+mn-cs"/>
              </a:rPr>
              <a:t>organisational</a:t>
            </a:r>
            <a:r>
              <a:rPr lang="en-US" sz="1100" b="0" i="0" kern="1200" dirty="0">
                <a:solidFill>
                  <a:schemeClr val="tx1"/>
                </a:solidFill>
                <a:effectLst/>
                <a:latin typeface="+mn-lt"/>
                <a:ea typeface="+mn-ea"/>
                <a:cs typeface="+mn-cs"/>
              </a:rPr>
              <a:t> measure to secure data in the list of Art. 32(1) of the GDPR, which is not exhaustive</a:t>
            </a:r>
          </a:p>
          <a:p>
            <a:endParaRPr lang="en-US" sz="1100" b="0" i="0" kern="1200" dirty="0">
              <a:solidFill>
                <a:schemeClr val="tx1"/>
              </a:solidFill>
              <a:effectLst/>
              <a:latin typeface="+mn-lt"/>
              <a:ea typeface="+mn-ea"/>
              <a:cs typeface="+mn-cs"/>
            </a:endParaRPr>
          </a:p>
          <a:p>
            <a:r>
              <a:rPr lang="sl-SI" sz="1100" dirty="0"/>
              <a:t>https://assets.publishing.service.gov.uk/government/uploads/system/uploads/attachment_data/file/715778/May-2018_Government-Security-Classifications-2.pdf</a:t>
            </a:r>
            <a:endParaRPr lang="en-GB" sz="1100" dirty="0"/>
          </a:p>
          <a:p>
            <a:r>
              <a:rPr lang="en-GB" sz="1100" dirty="0"/>
              <a:t>V </a:t>
            </a:r>
            <a:r>
              <a:rPr lang="en-GB" sz="1100" dirty="0" err="1"/>
              <a:t>angliji</a:t>
            </a:r>
            <a:r>
              <a:rPr lang="en-GB" sz="1100" dirty="0"/>
              <a:t> je </a:t>
            </a:r>
            <a:r>
              <a:rPr lang="en-GB" sz="1100" dirty="0" err="1"/>
              <a:t>situacija</a:t>
            </a:r>
            <a:r>
              <a:rPr lang="en-GB" sz="1100" dirty="0"/>
              <a:t> </a:t>
            </a:r>
            <a:r>
              <a:rPr lang="en-GB" sz="1100" dirty="0" err="1"/>
              <a:t>jasna</a:t>
            </a:r>
            <a:r>
              <a:rPr lang="en-GB" sz="1100" dirty="0"/>
              <a:t>. Official, secret, top secret  - VSE </a:t>
            </a:r>
            <a:r>
              <a:rPr lang="en-GB" sz="1100" dirty="0" err="1"/>
              <a:t>morajo</a:t>
            </a:r>
            <a:r>
              <a:rPr lang="en-GB" sz="1100" dirty="0"/>
              <a:t> </a:t>
            </a:r>
            <a:r>
              <a:rPr lang="en-GB" sz="1100" dirty="0" err="1"/>
              <a:t>biti</a:t>
            </a:r>
            <a:r>
              <a:rPr lang="en-GB" sz="1100" dirty="0"/>
              <a:t> encrypted at rest.</a:t>
            </a:r>
          </a:p>
          <a:p>
            <a:endParaRPr lang="en-GB" sz="1100" dirty="0"/>
          </a:p>
          <a:p>
            <a:r>
              <a:rPr lang="pl-PL" sz="1100" b="1" i="0" kern="1200" dirty="0">
                <a:solidFill>
                  <a:schemeClr val="tx1"/>
                </a:solidFill>
                <a:effectLst/>
                <a:latin typeface="+mn-lt"/>
                <a:ea typeface="+mn-ea"/>
                <a:cs typeface="+mn-cs"/>
              </a:rPr>
              <a:t>UREDBA</a:t>
            </a:r>
            <a:r>
              <a:rPr lang="en-GB" sz="1100" b="1" i="0" kern="1200" dirty="0">
                <a:solidFill>
                  <a:schemeClr val="tx1"/>
                </a:solidFill>
                <a:effectLst/>
                <a:latin typeface="+mn-lt"/>
                <a:ea typeface="+mn-ea"/>
                <a:cs typeface="+mn-cs"/>
              </a:rPr>
              <a:t> </a:t>
            </a:r>
            <a:r>
              <a:rPr lang="pl-PL" sz="1100" b="1" i="0" kern="1200" dirty="0">
                <a:solidFill>
                  <a:schemeClr val="tx1"/>
                </a:solidFill>
                <a:effectLst/>
                <a:latin typeface="+mn-lt"/>
                <a:ea typeface="+mn-ea"/>
                <a:cs typeface="+mn-cs"/>
              </a:rPr>
              <a:t>o varovanju tajnih podatkov</a:t>
            </a:r>
          </a:p>
          <a:p>
            <a:r>
              <a:rPr lang="sl-SI" sz="1100" dirty="0"/>
              <a:t>http://www.pisrs.si/Pis.web/pregledPredpisa?id=URED3453</a:t>
            </a:r>
            <a:endParaRPr lang="en-GB" sz="1100" dirty="0"/>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72</a:t>
            </a:fld>
            <a:endParaRPr lang="sl-SI"/>
          </a:p>
        </p:txBody>
      </p:sp>
    </p:spTree>
    <p:extLst>
      <p:ext uri="{BB962C8B-B14F-4D97-AF65-F5344CB8AC3E}">
        <p14:creationId xmlns:p14="http://schemas.microsoft.com/office/powerpoint/2010/main" val="172765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10</a:t>
            </a:fld>
            <a:endParaRPr lang="sl-SI"/>
          </a:p>
        </p:txBody>
      </p:sp>
    </p:spTree>
    <p:extLst>
      <p:ext uri="{BB962C8B-B14F-4D97-AF65-F5344CB8AC3E}">
        <p14:creationId xmlns:p14="http://schemas.microsoft.com/office/powerpoint/2010/main" val="30877423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err="1"/>
              <a:t>Tko</a:t>
            </a:r>
            <a:r>
              <a:rPr lang="en-GB" sz="1100" dirty="0"/>
              <a:t>, da je Kogan </a:t>
            </a:r>
            <a:r>
              <a:rPr lang="en-GB" sz="1100" dirty="0" err="1"/>
              <a:t>prodal</a:t>
            </a:r>
            <a:r>
              <a:rPr lang="en-GB" sz="1100" dirty="0"/>
              <a:t> </a:t>
            </a:r>
            <a:r>
              <a:rPr lang="en-GB" sz="1100" dirty="0" err="1"/>
              <a:t>tudi</a:t>
            </a:r>
            <a:r>
              <a:rPr lang="en-GB" sz="1100" dirty="0"/>
              <a:t> </a:t>
            </a:r>
            <a:r>
              <a:rPr lang="en-GB" sz="1100" dirty="0" err="1"/>
              <a:t>programje</a:t>
            </a:r>
            <a:r>
              <a:rPr lang="en-GB" sz="1100" dirty="0"/>
              <a:t>, ki </a:t>
            </a:r>
            <a:r>
              <a:rPr lang="en-GB" sz="1100" dirty="0" err="1"/>
              <a:t>ni</a:t>
            </a:r>
            <a:r>
              <a:rPr lang="en-GB" sz="1100" dirty="0"/>
              <a:t> </a:t>
            </a:r>
            <a:r>
              <a:rPr lang="en-GB" sz="1100" dirty="0" err="1"/>
              <a:t>bilo</a:t>
            </a:r>
            <a:r>
              <a:rPr lang="en-GB" sz="1100" dirty="0"/>
              <a:t> </a:t>
            </a:r>
            <a:r>
              <a:rPr lang="en-GB" sz="1100" dirty="0" err="1"/>
              <a:t>njegovo</a:t>
            </a:r>
            <a:r>
              <a:rPr lang="en-GB" sz="1100" dirty="0"/>
              <a:t> in ga </a:t>
            </a:r>
            <a:r>
              <a:rPr lang="en-GB" sz="1100" dirty="0" err="1"/>
              <a:t>avtor</a:t>
            </a:r>
            <a:r>
              <a:rPr lang="en-GB" sz="1100" dirty="0"/>
              <a:t> </a:t>
            </a:r>
            <a:r>
              <a:rPr lang="en-GB" sz="1100" dirty="0" err="1"/>
              <a:t>eksplicitno</a:t>
            </a:r>
            <a:r>
              <a:rPr lang="en-GB" sz="1100" dirty="0"/>
              <a:t> </a:t>
            </a:r>
            <a:r>
              <a:rPr lang="en-GB" sz="1100" dirty="0" err="1"/>
              <a:t>ni</a:t>
            </a:r>
            <a:r>
              <a:rPr lang="en-GB" sz="1100" dirty="0"/>
              <a:t> </a:t>
            </a:r>
            <a:r>
              <a:rPr lang="en-GB" sz="1100" dirty="0" err="1"/>
              <a:t>želel</a:t>
            </a:r>
            <a:r>
              <a:rPr lang="en-GB" sz="1100" dirty="0"/>
              <a:t> </a:t>
            </a:r>
            <a:r>
              <a:rPr lang="en-GB" sz="1100" dirty="0" err="1"/>
              <a:t>prodat</a:t>
            </a:r>
            <a:r>
              <a:rPr lang="en-GB" sz="1100" dirty="0"/>
              <a:t>.</a:t>
            </a:r>
          </a:p>
          <a:p>
            <a:endParaRPr lang="en-GB" sz="1100" dirty="0"/>
          </a:p>
          <a:p>
            <a:r>
              <a:rPr lang="en-GB" sz="1100" dirty="0" err="1"/>
              <a:t>Podatki</a:t>
            </a:r>
            <a:r>
              <a:rPr lang="en-GB" sz="1100" dirty="0"/>
              <a:t> </a:t>
            </a:r>
            <a:r>
              <a:rPr lang="en-GB" sz="1100" dirty="0" err="1"/>
              <a:t>na</a:t>
            </a:r>
            <a:r>
              <a:rPr lang="en-GB" sz="1100" dirty="0"/>
              <a:t> </a:t>
            </a:r>
            <a:r>
              <a:rPr lang="en-GB" sz="1100" dirty="0" err="1"/>
              <a:t>strežniku</a:t>
            </a:r>
            <a:r>
              <a:rPr lang="en-GB" sz="1100" dirty="0"/>
              <a:t> CA </a:t>
            </a:r>
            <a:r>
              <a:rPr lang="en-GB" sz="1100" dirty="0" err="1"/>
              <a:t>niso</a:t>
            </a:r>
            <a:r>
              <a:rPr lang="en-GB" sz="1100" dirty="0"/>
              <a:t> “encrypted at rest”. </a:t>
            </a:r>
            <a:r>
              <a:rPr lang="en-GB" sz="1100" dirty="0" err="1"/>
              <a:t>Kot</a:t>
            </a:r>
            <a:r>
              <a:rPr lang="en-GB" sz="1100" dirty="0"/>
              <a:t> </a:t>
            </a:r>
            <a:r>
              <a:rPr lang="en-GB" sz="1100" dirty="0" err="1"/>
              <a:t>vemo</a:t>
            </a:r>
            <a:r>
              <a:rPr lang="en-GB" sz="1100" dirty="0"/>
              <a:t> GDPR </a:t>
            </a:r>
            <a:r>
              <a:rPr lang="en-GB" sz="1100" dirty="0" err="1"/>
              <a:t>samo</a:t>
            </a:r>
            <a:r>
              <a:rPr lang="en-GB" sz="1100" dirty="0"/>
              <a:t> </a:t>
            </a:r>
            <a:r>
              <a:rPr lang="en-GB" sz="1100" dirty="0" err="1"/>
              <a:t>priporoča</a:t>
            </a:r>
            <a:r>
              <a:rPr lang="en-GB" sz="1100" dirty="0"/>
              <a:t> </a:t>
            </a:r>
            <a:r>
              <a:rPr lang="en-GB" sz="1100" dirty="0" err="1"/>
              <a:t>enkripcijo</a:t>
            </a:r>
            <a:r>
              <a:rPr lang="en-GB" sz="1100" dirty="0"/>
              <a:t> in </a:t>
            </a:r>
            <a:r>
              <a:rPr lang="en-GB" sz="1100" dirty="0" err="1"/>
              <a:t>sledenje</a:t>
            </a:r>
            <a:r>
              <a:rPr lang="en-GB" sz="1100" dirty="0"/>
              <a:t> </a:t>
            </a:r>
            <a:r>
              <a:rPr lang="en-GB" sz="1100" dirty="0" err="1"/>
              <a:t>standardom</a:t>
            </a:r>
            <a:r>
              <a:rPr lang="en-GB" sz="1100" dirty="0"/>
              <a:t>.</a:t>
            </a:r>
          </a:p>
          <a:p>
            <a:endParaRPr lang="en-GB" sz="1100" dirty="0"/>
          </a:p>
          <a:p>
            <a:r>
              <a:rPr lang="en-GB" sz="1100" dirty="0"/>
              <a:t>https://www.consilium.europa.eu/en/general-secretariat/corporate-policies/classified-information/</a:t>
            </a:r>
          </a:p>
          <a:p>
            <a:r>
              <a:rPr lang="sl-SI" sz="1100" dirty="0"/>
              <a:t>https://eur-lex.europa.eu/legal-content/EN/TXT/PDF/?uri=CELEX:32013D0488&amp;from=EN</a:t>
            </a:r>
            <a:endParaRPr lang="en-GB" sz="1100" dirty="0"/>
          </a:p>
          <a:p>
            <a:endParaRPr lang="en-GB" sz="1100" dirty="0"/>
          </a:p>
          <a:p>
            <a:r>
              <a:rPr lang="sl-SI" sz="1100" dirty="0"/>
              <a:t>https://www.slideshare.net/AndreyProzorov/the-security-rules-for-protecting-eu-classified-information</a:t>
            </a:r>
            <a:endParaRPr lang="en-GB" sz="1100" dirty="0"/>
          </a:p>
          <a:p>
            <a:endParaRPr lang="en-GB" sz="1100" dirty="0"/>
          </a:p>
          <a:p>
            <a:r>
              <a:rPr lang="en-US" sz="1100" dirty="0"/>
              <a:t>http://www.xnetworks.es/contents/Vormetric/2014-The-legal-obligations-for-encryption-of-personal-data-in-Europe-Asia-and-Australia.pdf</a:t>
            </a:r>
          </a:p>
          <a:p>
            <a:r>
              <a:rPr lang="en-US" sz="1100" dirty="0"/>
              <a:t>“European Union that is responsible for the development of EU data protection. In its July 2012 Opinion on Cloud Computing, the Article 29 Working Party identified the core legal requirements for data protection in the Cloud to include requirements for logging and auditing of all processing operations; identification of all locations where data are processed; identification of all members involved in the provision of services in the supply chain; achievement of incident detection and breach reporting; detection of alterations to personal data, through the use of cryptographic authentication; encryption of data at rest and in transit; secure remote administration; isolation of data to achieve compliance with the purpose-limitation principle at the heart of EU data protection law (data should only be processed for the purpose for which they were obtained)”</a:t>
            </a:r>
          </a:p>
          <a:p>
            <a:endParaRPr lang="en-GB" sz="1100" dirty="0"/>
          </a:p>
          <a:p>
            <a:r>
              <a:rPr lang="sl-SI" sz="1100" dirty="0"/>
              <a:t>https://gdpr-info.eu/issues/encryption/</a:t>
            </a:r>
            <a:endParaRPr lang="en-GB" sz="1100" dirty="0"/>
          </a:p>
          <a:p>
            <a:r>
              <a:rPr lang="en-US" sz="1100" b="0" i="0" kern="1200" dirty="0">
                <a:solidFill>
                  <a:schemeClr val="tx1"/>
                </a:solidFill>
                <a:effectLst/>
                <a:latin typeface="+mn-lt"/>
                <a:ea typeface="+mn-ea"/>
                <a:cs typeface="+mn-cs"/>
              </a:rPr>
              <a:t>The GDPR deliberately does not define which specific technical and </a:t>
            </a:r>
            <a:r>
              <a:rPr lang="en-US" sz="1100" b="0" i="0" kern="1200" dirty="0" err="1">
                <a:solidFill>
                  <a:schemeClr val="tx1"/>
                </a:solidFill>
                <a:effectLst/>
                <a:latin typeface="+mn-lt"/>
                <a:ea typeface="+mn-ea"/>
                <a:cs typeface="+mn-cs"/>
              </a:rPr>
              <a:t>organisational</a:t>
            </a:r>
            <a:r>
              <a:rPr lang="en-US" sz="1100" b="0" i="0" kern="1200" dirty="0">
                <a:solidFill>
                  <a:schemeClr val="tx1"/>
                </a:solidFill>
                <a:effectLst/>
                <a:latin typeface="+mn-lt"/>
                <a:ea typeface="+mn-ea"/>
                <a:cs typeface="+mn-cs"/>
              </a:rPr>
              <a:t> measures are considered suitable in each case, in order to accommodate individual factors. However, it gives the controller a catalogue of criteria to be considered when choosing methods to secure personal data. Those are the state of the art, implementation costs and the nature, scope, context and purposes of the processing. In addition to these criteria, one always has to consider the severity of the risks to the rights and freedoms of the data subject and how likely those risks could manifest. This basically boils down to the following: The higher the risks involved in the data processing and the more likely these are to manifest, the stronger the taken security measures have to be and the more measures must be taken. Encryption as a concept is explicitly mentioned as one possible technical and </a:t>
            </a:r>
            <a:r>
              <a:rPr lang="en-US" sz="1100" b="0" i="0" kern="1200" dirty="0" err="1">
                <a:solidFill>
                  <a:schemeClr val="tx1"/>
                </a:solidFill>
                <a:effectLst/>
                <a:latin typeface="+mn-lt"/>
                <a:ea typeface="+mn-ea"/>
                <a:cs typeface="+mn-cs"/>
              </a:rPr>
              <a:t>organisational</a:t>
            </a:r>
            <a:r>
              <a:rPr lang="en-US" sz="1100" b="0" i="0" kern="1200" dirty="0">
                <a:solidFill>
                  <a:schemeClr val="tx1"/>
                </a:solidFill>
                <a:effectLst/>
                <a:latin typeface="+mn-lt"/>
                <a:ea typeface="+mn-ea"/>
                <a:cs typeface="+mn-cs"/>
              </a:rPr>
              <a:t> measure to secure data in the list of Art. 32(1) of the GDPR, which is not exhaustive</a:t>
            </a:r>
          </a:p>
          <a:p>
            <a:endParaRPr lang="en-US" sz="1100" b="0" i="0" kern="1200" dirty="0">
              <a:solidFill>
                <a:schemeClr val="tx1"/>
              </a:solidFill>
              <a:effectLst/>
              <a:latin typeface="+mn-lt"/>
              <a:ea typeface="+mn-ea"/>
              <a:cs typeface="+mn-cs"/>
            </a:endParaRPr>
          </a:p>
          <a:p>
            <a:r>
              <a:rPr lang="sl-SI" sz="1100" dirty="0"/>
              <a:t>https://assets.publishing.service.gov.uk/government/uploads/system/uploads/attachment_data/file/715778/May-2018_Government-Security-Classifications-2.pdf</a:t>
            </a:r>
            <a:endParaRPr lang="en-GB" sz="1100" dirty="0"/>
          </a:p>
          <a:p>
            <a:r>
              <a:rPr lang="en-GB" sz="1100" dirty="0"/>
              <a:t>V </a:t>
            </a:r>
            <a:r>
              <a:rPr lang="en-GB" sz="1100" dirty="0" err="1"/>
              <a:t>angliji</a:t>
            </a:r>
            <a:r>
              <a:rPr lang="en-GB" sz="1100" dirty="0"/>
              <a:t> je </a:t>
            </a:r>
            <a:r>
              <a:rPr lang="en-GB" sz="1100" dirty="0" err="1"/>
              <a:t>situacija</a:t>
            </a:r>
            <a:r>
              <a:rPr lang="en-GB" sz="1100" dirty="0"/>
              <a:t> </a:t>
            </a:r>
            <a:r>
              <a:rPr lang="en-GB" sz="1100" dirty="0" err="1"/>
              <a:t>jasna</a:t>
            </a:r>
            <a:r>
              <a:rPr lang="en-GB" sz="1100" dirty="0"/>
              <a:t>. Official, secret, top secret  - VSE </a:t>
            </a:r>
            <a:r>
              <a:rPr lang="en-GB" sz="1100" dirty="0" err="1"/>
              <a:t>morajo</a:t>
            </a:r>
            <a:r>
              <a:rPr lang="en-GB" sz="1100" dirty="0"/>
              <a:t> </a:t>
            </a:r>
            <a:r>
              <a:rPr lang="en-GB" sz="1100" dirty="0" err="1"/>
              <a:t>biti</a:t>
            </a:r>
            <a:r>
              <a:rPr lang="en-GB" sz="1100" dirty="0"/>
              <a:t> encrypted at rest.</a:t>
            </a:r>
          </a:p>
          <a:p>
            <a:endParaRPr lang="en-GB" sz="1100" dirty="0"/>
          </a:p>
          <a:p>
            <a:r>
              <a:rPr lang="pl-PL" sz="1100" b="1" i="0" kern="1200" dirty="0">
                <a:solidFill>
                  <a:schemeClr val="tx1"/>
                </a:solidFill>
                <a:effectLst/>
                <a:latin typeface="+mn-lt"/>
                <a:ea typeface="+mn-ea"/>
                <a:cs typeface="+mn-cs"/>
              </a:rPr>
              <a:t>UREDBA</a:t>
            </a:r>
            <a:r>
              <a:rPr lang="en-GB" sz="1100" b="1" i="0" kern="1200" dirty="0">
                <a:solidFill>
                  <a:schemeClr val="tx1"/>
                </a:solidFill>
                <a:effectLst/>
                <a:latin typeface="+mn-lt"/>
                <a:ea typeface="+mn-ea"/>
                <a:cs typeface="+mn-cs"/>
              </a:rPr>
              <a:t> </a:t>
            </a:r>
            <a:r>
              <a:rPr lang="pl-PL" sz="1100" b="1" i="0" kern="1200" dirty="0">
                <a:solidFill>
                  <a:schemeClr val="tx1"/>
                </a:solidFill>
                <a:effectLst/>
                <a:latin typeface="+mn-lt"/>
                <a:ea typeface="+mn-ea"/>
                <a:cs typeface="+mn-cs"/>
              </a:rPr>
              <a:t>o varovanju tajnih podatkov</a:t>
            </a:r>
          </a:p>
          <a:p>
            <a:r>
              <a:rPr lang="sl-SI" sz="1100" dirty="0"/>
              <a:t>http://www.pisrs.si/Pis.web/pregledPredpisa?id=URED3453</a:t>
            </a:r>
            <a:endParaRPr lang="en-GB" sz="1100" dirty="0"/>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73</a:t>
            </a:fld>
            <a:endParaRPr lang="sl-SI"/>
          </a:p>
        </p:txBody>
      </p:sp>
    </p:spTree>
    <p:extLst>
      <p:ext uri="{BB962C8B-B14F-4D97-AF65-F5344CB8AC3E}">
        <p14:creationId xmlns:p14="http://schemas.microsoft.com/office/powerpoint/2010/main" val="10441837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74</a:t>
            </a:fld>
            <a:endParaRPr lang="sl-SI"/>
          </a:p>
        </p:txBody>
      </p:sp>
    </p:spTree>
    <p:extLst>
      <p:ext uri="{BB962C8B-B14F-4D97-AF65-F5344CB8AC3E}">
        <p14:creationId xmlns:p14="http://schemas.microsoft.com/office/powerpoint/2010/main" val="35765045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https://gdpr-info.eu/issues/</a:t>
            </a:r>
          </a:p>
          <a:p>
            <a:endParaRPr lang="en-GB" sz="1100" dirty="0"/>
          </a:p>
          <a:p>
            <a:endParaRPr lang="en-GB" sz="1100" dirty="0"/>
          </a:p>
          <a:p>
            <a:r>
              <a:rPr lang="en-GB" sz="1100" dirty="0" err="1"/>
              <a:t>Podatki</a:t>
            </a:r>
            <a:r>
              <a:rPr lang="en-GB" sz="1100" dirty="0"/>
              <a:t> </a:t>
            </a:r>
            <a:r>
              <a:rPr lang="en-GB" sz="1100" dirty="0" err="1"/>
              <a:t>niso</a:t>
            </a:r>
            <a:r>
              <a:rPr lang="en-GB" sz="1100" dirty="0"/>
              <a:t> </a:t>
            </a:r>
            <a:r>
              <a:rPr lang="en-GB" sz="1100" dirty="0" err="1"/>
              <a:t>bili</a:t>
            </a:r>
            <a:r>
              <a:rPr lang="en-GB" sz="1100" dirty="0"/>
              <a:t> </a:t>
            </a:r>
            <a:r>
              <a:rPr lang="en-GB" sz="1100" dirty="0" err="1"/>
              <a:t>shranjeni</a:t>
            </a:r>
            <a:r>
              <a:rPr lang="en-GB" sz="1100" dirty="0"/>
              <a:t>…</a:t>
            </a:r>
          </a:p>
          <a:p>
            <a:endParaRPr lang="en-GB" sz="1100" dirty="0"/>
          </a:p>
          <a:p>
            <a:r>
              <a:rPr lang="en-GB" sz="1100" dirty="0"/>
              <a:t>a) GDPR ne </a:t>
            </a:r>
            <a:r>
              <a:rPr lang="en-GB" sz="1100" dirty="0" err="1"/>
              <a:t>določa</a:t>
            </a:r>
            <a:r>
              <a:rPr lang="en-GB" sz="1100" dirty="0"/>
              <a:t> </a:t>
            </a:r>
            <a:r>
              <a:rPr lang="en-GB" sz="1100" dirty="0" err="1"/>
              <a:t>natančno</a:t>
            </a:r>
            <a:r>
              <a:rPr lang="en-GB" sz="1100" dirty="0"/>
              <a:t> </a:t>
            </a:r>
            <a:r>
              <a:rPr lang="en-GB" sz="1100" dirty="0" err="1"/>
              <a:t>kako</a:t>
            </a:r>
            <a:r>
              <a:rPr lang="en-GB" sz="1100" dirty="0"/>
              <a:t> </a:t>
            </a:r>
            <a:r>
              <a:rPr lang="en-GB" sz="1100" dirty="0" err="1"/>
              <a:t>naj</a:t>
            </a:r>
            <a:r>
              <a:rPr lang="en-GB" sz="1100" dirty="0"/>
              <a:t> </a:t>
            </a:r>
            <a:r>
              <a:rPr lang="en-GB" sz="1100" dirty="0" err="1"/>
              <a:t>bodo</a:t>
            </a:r>
            <a:r>
              <a:rPr lang="en-GB" sz="1100" dirty="0"/>
              <a:t> </a:t>
            </a:r>
            <a:r>
              <a:rPr lang="en-GB" sz="1100" dirty="0" err="1"/>
              <a:t>podatki</a:t>
            </a:r>
            <a:r>
              <a:rPr lang="en-GB" sz="1100" dirty="0"/>
              <a:t> </a:t>
            </a:r>
            <a:r>
              <a:rPr lang="en-GB" sz="1100" dirty="0" err="1"/>
              <a:t>shranjeni</a:t>
            </a:r>
            <a:r>
              <a:rPr lang="en-GB" sz="1100" dirty="0"/>
              <a:t>, </a:t>
            </a:r>
            <a:r>
              <a:rPr lang="en-GB" sz="1100" dirty="0" err="1"/>
              <a:t>vendar</a:t>
            </a:r>
            <a:r>
              <a:rPr lang="en-GB" sz="1100" dirty="0"/>
              <a:t> </a:t>
            </a:r>
            <a:r>
              <a:rPr lang="en-GB" sz="1100" dirty="0" err="1"/>
              <a:t>nalaga</a:t>
            </a:r>
            <a:r>
              <a:rPr lang="en-GB" sz="1100" dirty="0"/>
              <a:t> </a:t>
            </a:r>
            <a:r>
              <a:rPr lang="en-GB" sz="1100" dirty="0" err="1"/>
              <a:t>podjetjem</a:t>
            </a:r>
            <a:r>
              <a:rPr lang="en-GB" sz="1100" dirty="0"/>
              <a:t> da </a:t>
            </a:r>
            <a:r>
              <a:rPr lang="en-GB" sz="1100" dirty="0" err="1"/>
              <a:t>sledijo</a:t>
            </a:r>
            <a:r>
              <a:rPr lang="en-GB" sz="1100" dirty="0"/>
              <a:t> </a:t>
            </a:r>
            <a:r>
              <a:rPr lang="en-GB" sz="1100" dirty="0" err="1"/>
              <a:t>lokalni</a:t>
            </a:r>
            <a:r>
              <a:rPr lang="en-GB" sz="1100" dirty="0"/>
              <a:t> </a:t>
            </a:r>
            <a:r>
              <a:rPr lang="en-GB" sz="1100" dirty="0" err="1"/>
              <a:t>zakonodaji</a:t>
            </a:r>
            <a:r>
              <a:rPr lang="en-GB" sz="1100" dirty="0"/>
              <a:t> in </a:t>
            </a:r>
            <a:r>
              <a:rPr lang="en-GB" sz="1100" dirty="0" err="1"/>
              <a:t>standardom</a:t>
            </a:r>
            <a:r>
              <a:rPr lang="en-GB" sz="1100" dirty="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t>V VB je </a:t>
            </a:r>
            <a:r>
              <a:rPr lang="en-GB" sz="1100" dirty="0" err="1"/>
              <a:t>situacija</a:t>
            </a:r>
            <a:r>
              <a:rPr lang="en-GB" sz="1100" dirty="0"/>
              <a:t> </a:t>
            </a:r>
            <a:r>
              <a:rPr lang="en-GB" sz="1100" dirty="0" err="1"/>
              <a:t>jasna</a:t>
            </a:r>
            <a:r>
              <a:rPr lang="en-GB" sz="1100" dirty="0"/>
              <a:t>. </a:t>
            </a:r>
            <a:r>
              <a:rPr lang="en-GB" sz="1100" dirty="0" err="1"/>
              <a:t>Če</a:t>
            </a:r>
            <a:r>
              <a:rPr lang="en-GB" sz="1100" dirty="0"/>
              <a:t> </a:t>
            </a:r>
            <a:r>
              <a:rPr lang="en-GB" sz="1100" dirty="0" err="1"/>
              <a:t>podatki</a:t>
            </a:r>
            <a:r>
              <a:rPr lang="en-GB" sz="1100" dirty="0"/>
              <a:t> </a:t>
            </a:r>
            <a:r>
              <a:rPr lang="en-GB" sz="1100" dirty="0" err="1"/>
              <a:t>niso</a:t>
            </a:r>
            <a:r>
              <a:rPr lang="en-GB" sz="1100" dirty="0"/>
              <a:t> </a:t>
            </a:r>
            <a:r>
              <a:rPr lang="en-GB" sz="1100" dirty="0" err="1"/>
              <a:t>javni</a:t>
            </a:r>
            <a:r>
              <a:rPr lang="en-GB" sz="1100" dirty="0"/>
              <a:t> (OFFICIAL, SECRET </a:t>
            </a:r>
            <a:r>
              <a:rPr lang="en-GB" sz="1100" dirty="0" err="1"/>
              <a:t>ali</a:t>
            </a:r>
            <a:r>
              <a:rPr lang="en-GB" sz="1100" dirty="0"/>
              <a:t> TS), </a:t>
            </a:r>
            <a:r>
              <a:rPr lang="en-GB" sz="1100" dirty="0" err="1"/>
              <a:t>potem</a:t>
            </a:r>
            <a:r>
              <a:rPr lang="en-GB" sz="1100" dirty="0"/>
              <a:t> </a:t>
            </a:r>
            <a:r>
              <a:rPr lang="en-GB" sz="1100" dirty="0" err="1"/>
              <a:t>morajo</a:t>
            </a:r>
            <a:r>
              <a:rPr lang="en-GB" sz="1100" dirty="0"/>
              <a:t> </a:t>
            </a:r>
            <a:r>
              <a:rPr lang="en-GB" sz="1100" dirty="0" err="1"/>
              <a:t>biti</a:t>
            </a:r>
            <a:r>
              <a:rPr lang="en-GB" sz="1100" dirty="0"/>
              <a:t> encrypted at rest. </a:t>
            </a:r>
            <a:r>
              <a:rPr lang="en-GB" sz="1100" dirty="0" err="1"/>
              <a:t>Glej</a:t>
            </a:r>
            <a:r>
              <a:rPr lang="en-GB" sz="1100" dirty="0"/>
              <a:t>: </a:t>
            </a:r>
            <a:r>
              <a:rPr lang="sl-SI" sz="1100" dirty="0"/>
              <a:t>https://assets.publishing.service.gov.uk/government/uploads/system/uploads/attachment_data/file/715778/May-2018_Government-Security-Classifications-2.pdf</a:t>
            </a: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b) GDPR </a:t>
            </a:r>
            <a:r>
              <a:rPr lang="en-GB" sz="1100" dirty="0" err="1"/>
              <a:t>določa</a:t>
            </a:r>
            <a:r>
              <a:rPr lang="en-GB" sz="1100" dirty="0"/>
              <a:t> da mora </a:t>
            </a:r>
            <a:r>
              <a:rPr lang="en-GB" sz="1100" dirty="0" err="1"/>
              <a:t>biti</a:t>
            </a:r>
            <a:r>
              <a:rPr lang="en-GB" sz="1100" dirty="0"/>
              <a:t> </a:t>
            </a:r>
            <a:r>
              <a:rPr lang="en-GB" sz="1100" dirty="0" err="1"/>
              <a:t>namen</a:t>
            </a:r>
            <a:r>
              <a:rPr lang="en-GB" sz="1100" dirty="0"/>
              <a:t> </a:t>
            </a:r>
            <a:r>
              <a:rPr lang="en-GB" sz="1100" dirty="0" err="1"/>
              <a:t>obdelave</a:t>
            </a:r>
            <a:r>
              <a:rPr lang="en-GB" sz="1100" dirty="0"/>
              <a:t> </a:t>
            </a:r>
            <a:r>
              <a:rPr lang="en-GB" sz="1100" dirty="0" err="1"/>
              <a:t>podatkov</a:t>
            </a:r>
            <a:r>
              <a:rPr lang="en-GB" sz="1100" dirty="0"/>
              <a:t> </a:t>
            </a:r>
            <a:r>
              <a:rPr lang="en-GB" sz="1100" dirty="0" err="1"/>
              <a:t>določen</a:t>
            </a:r>
            <a:r>
              <a:rPr lang="en-GB" sz="1100" dirty="0"/>
              <a:t> in da ne </a:t>
            </a:r>
            <a:r>
              <a:rPr lang="en-GB" sz="1100" dirty="0" err="1"/>
              <a:t>smejo</a:t>
            </a:r>
            <a:r>
              <a:rPr lang="en-GB" sz="1100" dirty="0"/>
              <a:t> </a:t>
            </a:r>
            <a:r>
              <a:rPr lang="en-GB" sz="1100" dirty="0" err="1"/>
              <a:t>biti</a:t>
            </a:r>
            <a:r>
              <a:rPr lang="en-GB" sz="1100" dirty="0"/>
              <a:t> </a:t>
            </a:r>
            <a:r>
              <a:rPr lang="en-GB" sz="1100" dirty="0" err="1"/>
              <a:t>obdelovani</a:t>
            </a:r>
            <a:r>
              <a:rPr lang="en-GB" sz="1100" dirty="0"/>
              <a:t> v </a:t>
            </a:r>
            <a:r>
              <a:rPr lang="en-GB" sz="1100" dirty="0" err="1"/>
              <a:t>druge</a:t>
            </a:r>
            <a:r>
              <a:rPr lang="en-GB" sz="1100" dirty="0"/>
              <a:t> </a:t>
            </a:r>
            <a:r>
              <a:rPr lang="en-GB" sz="1100" dirty="0" err="1"/>
              <a:t>namene</a:t>
            </a:r>
            <a:r>
              <a:rPr lang="en-GB" sz="1100" dirty="0"/>
              <a:t>. Kogan </a:t>
            </a:r>
            <a:r>
              <a:rPr lang="en-GB" sz="1100" dirty="0" err="1"/>
              <a:t>ni</a:t>
            </a:r>
            <a:r>
              <a:rPr lang="en-GB" sz="1100" dirty="0"/>
              <a:t> </a:t>
            </a:r>
            <a:r>
              <a:rPr lang="en-GB" sz="1100" dirty="0" err="1"/>
              <a:t>nikogar</a:t>
            </a:r>
            <a:r>
              <a:rPr lang="en-GB" sz="1100" dirty="0"/>
              <a:t> </a:t>
            </a:r>
            <a:r>
              <a:rPr lang="en-GB" sz="1100" dirty="0" err="1"/>
              <a:t>obvestil</a:t>
            </a:r>
            <a:r>
              <a:rPr lang="en-GB" sz="1100" dirty="0"/>
              <a:t>, da </a:t>
            </a:r>
            <a:r>
              <a:rPr lang="en-GB" sz="1100" dirty="0" err="1"/>
              <a:t>jih</a:t>
            </a:r>
            <a:r>
              <a:rPr lang="en-GB" sz="1100" dirty="0"/>
              <a:t> </a:t>
            </a:r>
            <a:r>
              <a:rPr lang="en-GB" sz="1100" dirty="0" err="1"/>
              <a:t>bo</a:t>
            </a:r>
            <a:r>
              <a:rPr lang="en-GB" sz="1100" dirty="0"/>
              <a:t> </a:t>
            </a:r>
            <a:r>
              <a:rPr lang="en-GB" sz="1100" dirty="0" err="1"/>
              <a:t>prodal</a:t>
            </a:r>
            <a:r>
              <a:rPr lang="en-GB" sz="1100" dirty="0"/>
              <a:t> </a:t>
            </a:r>
            <a:r>
              <a:rPr lang="en-GB" sz="1100" dirty="0" err="1"/>
              <a:t>naprej</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c) </a:t>
            </a:r>
            <a:r>
              <a:rPr lang="en-GB" sz="1100" dirty="0" err="1"/>
              <a:t>Posamezniki</a:t>
            </a:r>
            <a:r>
              <a:rPr lang="en-GB" sz="1100" dirty="0"/>
              <a:t> </a:t>
            </a:r>
            <a:r>
              <a:rPr lang="en-GB" sz="1100" dirty="0" err="1"/>
              <a:t>morajo</a:t>
            </a:r>
            <a:r>
              <a:rPr lang="en-GB" sz="1100" dirty="0"/>
              <a:t> </a:t>
            </a:r>
            <a:r>
              <a:rPr lang="en-GB" sz="1100" dirty="0" err="1"/>
              <a:t>privoliti</a:t>
            </a:r>
            <a:r>
              <a:rPr lang="en-GB" sz="1100" dirty="0"/>
              <a:t> v </a:t>
            </a:r>
            <a:r>
              <a:rPr lang="en-GB" sz="1100" dirty="0" err="1"/>
              <a:t>obdelavo</a:t>
            </a:r>
            <a:r>
              <a:rPr lang="en-GB" sz="1100" dirty="0"/>
              <a:t> </a:t>
            </a:r>
            <a:r>
              <a:rPr lang="en-GB" sz="1100" dirty="0" err="1"/>
              <a:t>podatkov</a:t>
            </a:r>
            <a:r>
              <a:rPr lang="en-GB" sz="1100" dirty="0"/>
              <a:t>. </a:t>
            </a:r>
            <a:r>
              <a:rPr lang="en-GB" sz="1100" dirty="0" err="1"/>
              <a:t>Ogromna</a:t>
            </a:r>
            <a:r>
              <a:rPr lang="en-GB" sz="1100" dirty="0"/>
              <a:t> </a:t>
            </a:r>
            <a:r>
              <a:rPr lang="en-GB" sz="1100" dirty="0" err="1"/>
              <a:t>večina</a:t>
            </a:r>
            <a:r>
              <a:rPr lang="en-GB" sz="1100" dirty="0"/>
              <a:t> </a:t>
            </a:r>
            <a:r>
              <a:rPr lang="en-GB" sz="1100" dirty="0" err="1"/>
              <a:t>ni</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d) </a:t>
            </a:r>
            <a:r>
              <a:rPr lang="en-GB" sz="1100" dirty="0" err="1"/>
              <a:t>Zagotovljena</a:t>
            </a:r>
            <a:r>
              <a:rPr lang="en-GB" sz="1100" dirty="0"/>
              <a:t> mora </a:t>
            </a:r>
            <a:r>
              <a:rPr lang="en-GB" sz="1100" dirty="0" err="1"/>
              <a:t>biti</a:t>
            </a:r>
            <a:r>
              <a:rPr lang="en-GB" sz="1100" dirty="0"/>
              <a:t> </a:t>
            </a:r>
            <a:r>
              <a:rPr lang="en-GB" sz="1100" dirty="0" err="1"/>
              <a:t>anoninmnost</a:t>
            </a:r>
            <a:r>
              <a:rPr lang="en-GB" sz="1100" dirty="0"/>
              <a:t> pa </a:t>
            </a:r>
            <a:r>
              <a:rPr lang="en-GB" sz="1100" dirty="0" err="1"/>
              <a:t>ni</a:t>
            </a:r>
            <a:r>
              <a:rPr lang="en-GB" sz="1100" dirty="0"/>
              <a:t> </a:t>
            </a:r>
            <a:r>
              <a:rPr lang="en-GB" sz="1100" dirty="0" err="1"/>
              <a:t>bila</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e) </a:t>
            </a:r>
            <a:r>
              <a:rPr lang="en-GB" sz="1100" dirty="0" err="1"/>
              <a:t>Doba</a:t>
            </a:r>
            <a:r>
              <a:rPr lang="en-GB" sz="1100" dirty="0"/>
              <a:t> </a:t>
            </a:r>
            <a:r>
              <a:rPr lang="en-GB" sz="1100" dirty="0" err="1"/>
              <a:t>hranjenja</a:t>
            </a:r>
            <a:r>
              <a:rPr lang="en-GB" sz="1100" dirty="0"/>
              <a:t> mora </a:t>
            </a:r>
            <a:r>
              <a:rPr lang="en-GB" sz="1100" dirty="0" err="1"/>
              <a:t>biti</a:t>
            </a:r>
            <a:r>
              <a:rPr lang="en-GB" sz="1100" dirty="0"/>
              <a:t> </a:t>
            </a:r>
            <a:r>
              <a:rPr lang="en-GB" sz="1100" dirty="0" err="1"/>
              <a:t>določena</a:t>
            </a:r>
            <a:r>
              <a:rPr lang="en-GB" sz="1100" dirty="0"/>
              <a:t>, </a:t>
            </a:r>
            <a:r>
              <a:rPr lang="en-GB" sz="1100" dirty="0" err="1"/>
              <a:t>oziroma</a:t>
            </a:r>
            <a:r>
              <a:rPr lang="en-GB" sz="1100" dirty="0"/>
              <a:t> datum </a:t>
            </a:r>
            <a:r>
              <a:rPr lang="en-GB" sz="1100" dirty="0" err="1"/>
              <a:t>uničenja</a:t>
            </a:r>
            <a:r>
              <a:rPr lang="en-GB" sz="1100" dirty="0"/>
              <a:t>. Pa </a:t>
            </a:r>
            <a:r>
              <a:rPr lang="en-GB" sz="1100" dirty="0" err="1"/>
              <a:t>ni</a:t>
            </a:r>
            <a:r>
              <a:rPr lang="en-GB" sz="1100" dirty="0"/>
              <a:t> </a:t>
            </a:r>
            <a:r>
              <a:rPr lang="en-GB" sz="1100" dirty="0" err="1"/>
              <a:t>bil</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Postmaster po </a:t>
            </a:r>
            <a:r>
              <a:rPr lang="en-GB" sz="1100" dirty="0" err="1"/>
              <a:t>nalogu</a:t>
            </a:r>
            <a:r>
              <a:rPr lang="en-GB" sz="1100" dirty="0"/>
              <a:t> CISO, </a:t>
            </a:r>
            <a:r>
              <a:rPr lang="en-GB" sz="1100" dirty="0" err="1"/>
              <a:t>briše</a:t>
            </a:r>
            <a:r>
              <a:rPr lang="en-GB" sz="1100" dirty="0"/>
              <a:t> </a:t>
            </a:r>
            <a:r>
              <a:rPr lang="en-GB" sz="1100" dirty="0" err="1"/>
              <a:t>poštni</a:t>
            </a:r>
            <a:r>
              <a:rPr lang="en-GB" sz="1100" dirty="0"/>
              <a:t> </a:t>
            </a:r>
            <a:r>
              <a:rPr lang="en-GB" sz="1100" dirty="0" err="1"/>
              <a:t>predal</a:t>
            </a:r>
            <a:r>
              <a:rPr lang="en-GB" sz="1100" dirty="0"/>
              <a:t>. </a:t>
            </a:r>
            <a:r>
              <a:rPr lang="en-GB" sz="1100" dirty="0" err="1"/>
              <a:t>Saj</a:t>
            </a:r>
            <a:r>
              <a:rPr lang="en-GB" sz="1100" dirty="0"/>
              <a:t> to </a:t>
            </a:r>
            <a:r>
              <a:rPr lang="en-GB" sz="1100" dirty="0" err="1"/>
              <a:t>niso</a:t>
            </a:r>
            <a:r>
              <a:rPr lang="en-GB" sz="1100" dirty="0"/>
              <a:t> </a:t>
            </a:r>
            <a:r>
              <a:rPr lang="en-GB" sz="1100" dirty="0" err="1"/>
              <a:t>poslovni</a:t>
            </a:r>
            <a:r>
              <a:rPr lang="en-GB" sz="1100" dirty="0"/>
              <a:t> </a:t>
            </a:r>
            <a:r>
              <a:rPr lang="en-GB" sz="1100" dirty="0" err="1"/>
              <a:t>podatki</a:t>
            </a:r>
            <a:r>
              <a:rPr lang="en-GB" sz="1100" dirty="0"/>
              <a:t>, ki </a:t>
            </a:r>
            <a:r>
              <a:rPr lang="en-GB" sz="1100" dirty="0" err="1"/>
              <a:t>jih</a:t>
            </a:r>
            <a:r>
              <a:rPr lang="en-GB" sz="1100" dirty="0"/>
              <a:t> </a:t>
            </a:r>
            <a:r>
              <a:rPr lang="en-GB" sz="1100" dirty="0" err="1"/>
              <a:t>moramo</a:t>
            </a:r>
            <a:r>
              <a:rPr lang="en-GB" sz="1100" dirty="0"/>
              <a:t> </a:t>
            </a:r>
            <a:r>
              <a:rPr lang="en-GB" sz="1100" dirty="0" err="1"/>
              <a:t>hraniti</a:t>
            </a:r>
            <a:r>
              <a:rPr lang="en-GB" sz="1100" dirty="0"/>
              <a:t>. Pa so. </a:t>
            </a:r>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75</a:t>
            </a:fld>
            <a:endParaRPr lang="sl-SI"/>
          </a:p>
        </p:txBody>
      </p:sp>
    </p:spTree>
    <p:extLst>
      <p:ext uri="{BB962C8B-B14F-4D97-AF65-F5344CB8AC3E}">
        <p14:creationId xmlns:p14="http://schemas.microsoft.com/office/powerpoint/2010/main" val="16818527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https://gdpr-info.eu/issues/</a:t>
            </a:r>
          </a:p>
          <a:p>
            <a:endParaRPr lang="en-GB" sz="1100" dirty="0"/>
          </a:p>
          <a:p>
            <a:endParaRPr lang="en-GB" sz="1100" dirty="0"/>
          </a:p>
          <a:p>
            <a:r>
              <a:rPr lang="en-GB" sz="1100" dirty="0" err="1"/>
              <a:t>Podatki</a:t>
            </a:r>
            <a:r>
              <a:rPr lang="en-GB" sz="1100" dirty="0"/>
              <a:t> </a:t>
            </a:r>
            <a:r>
              <a:rPr lang="en-GB" sz="1100" dirty="0" err="1"/>
              <a:t>niso</a:t>
            </a:r>
            <a:r>
              <a:rPr lang="en-GB" sz="1100" dirty="0"/>
              <a:t> </a:t>
            </a:r>
            <a:r>
              <a:rPr lang="en-GB" sz="1100" dirty="0" err="1"/>
              <a:t>bili</a:t>
            </a:r>
            <a:r>
              <a:rPr lang="en-GB" sz="1100" dirty="0"/>
              <a:t> </a:t>
            </a:r>
            <a:r>
              <a:rPr lang="en-GB" sz="1100" dirty="0" err="1"/>
              <a:t>shranjeni</a:t>
            </a:r>
            <a:r>
              <a:rPr lang="en-GB" sz="1100" dirty="0"/>
              <a:t>…</a:t>
            </a:r>
          </a:p>
          <a:p>
            <a:endParaRPr lang="en-GB" sz="1100" dirty="0"/>
          </a:p>
          <a:p>
            <a:r>
              <a:rPr lang="en-GB" sz="1100" dirty="0"/>
              <a:t>a) GDPR ne </a:t>
            </a:r>
            <a:r>
              <a:rPr lang="en-GB" sz="1100" dirty="0" err="1"/>
              <a:t>določa</a:t>
            </a:r>
            <a:r>
              <a:rPr lang="en-GB" sz="1100" dirty="0"/>
              <a:t> </a:t>
            </a:r>
            <a:r>
              <a:rPr lang="en-GB" sz="1100" dirty="0" err="1"/>
              <a:t>natančno</a:t>
            </a:r>
            <a:r>
              <a:rPr lang="en-GB" sz="1100" dirty="0"/>
              <a:t> </a:t>
            </a:r>
            <a:r>
              <a:rPr lang="en-GB" sz="1100" dirty="0" err="1"/>
              <a:t>kako</a:t>
            </a:r>
            <a:r>
              <a:rPr lang="en-GB" sz="1100" dirty="0"/>
              <a:t> </a:t>
            </a:r>
            <a:r>
              <a:rPr lang="en-GB" sz="1100" dirty="0" err="1"/>
              <a:t>naj</a:t>
            </a:r>
            <a:r>
              <a:rPr lang="en-GB" sz="1100" dirty="0"/>
              <a:t> </a:t>
            </a:r>
            <a:r>
              <a:rPr lang="en-GB" sz="1100" dirty="0" err="1"/>
              <a:t>bodo</a:t>
            </a:r>
            <a:r>
              <a:rPr lang="en-GB" sz="1100" dirty="0"/>
              <a:t> </a:t>
            </a:r>
            <a:r>
              <a:rPr lang="en-GB" sz="1100" dirty="0" err="1"/>
              <a:t>podatki</a:t>
            </a:r>
            <a:r>
              <a:rPr lang="en-GB" sz="1100" dirty="0"/>
              <a:t> </a:t>
            </a:r>
            <a:r>
              <a:rPr lang="en-GB" sz="1100" dirty="0" err="1"/>
              <a:t>shranjeni</a:t>
            </a:r>
            <a:r>
              <a:rPr lang="en-GB" sz="1100" dirty="0"/>
              <a:t>, </a:t>
            </a:r>
            <a:r>
              <a:rPr lang="en-GB" sz="1100" dirty="0" err="1"/>
              <a:t>vendar</a:t>
            </a:r>
            <a:r>
              <a:rPr lang="en-GB" sz="1100" dirty="0"/>
              <a:t> </a:t>
            </a:r>
            <a:r>
              <a:rPr lang="en-GB" sz="1100" dirty="0" err="1"/>
              <a:t>nalaga</a:t>
            </a:r>
            <a:r>
              <a:rPr lang="en-GB" sz="1100" dirty="0"/>
              <a:t> </a:t>
            </a:r>
            <a:r>
              <a:rPr lang="en-GB" sz="1100" dirty="0" err="1"/>
              <a:t>podjetjem</a:t>
            </a:r>
            <a:r>
              <a:rPr lang="en-GB" sz="1100" dirty="0"/>
              <a:t> da </a:t>
            </a:r>
            <a:r>
              <a:rPr lang="en-GB" sz="1100" dirty="0" err="1"/>
              <a:t>sledijo</a:t>
            </a:r>
            <a:r>
              <a:rPr lang="en-GB" sz="1100" dirty="0"/>
              <a:t> </a:t>
            </a:r>
            <a:r>
              <a:rPr lang="en-GB" sz="1100" dirty="0" err="1"/>
              <a:t>lokalni</a:t>
            </a:r>
            <a:r>
              <a:rPr lang="en-GB" sz="1100" dirty="0"/>
              <a:t> </a:t>
            </a:r>
            <a:r>
              <a:rPr lang="en-GB" sz="1100" dirty="0" err="1"/>
              <a:t>zakonodaji</a:t>
            </a:r>
            <a:r>
              <a:rPr lang="en-GB" sz="1100" dirty="0"/>
              <a:t> in </a:t>
            </a:r>
            <a:r>
              <a:rPr lang="en-GB" sz="1100" dirty="0" err="1"/>
              <a:t>standardom</a:t>
            </a:r>
            <a:r>
              <a:rPr lang="en-GB" sz="1100" dirty="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t>V VB je </a:t>
            </a:r>
            <a:r>
              <a:rPr lang="en-GB" sz="1100" dirty="0" err="1"/>
              <a:t>situacija</a:t>
            </a:r>
            <a:r>
              <a:rPr lang="en-GB" sz="1100" dirty="0"/>
              <a:t> </a:t>
            </a:r>
            <a:r>
              <a:rPr lang="en-GB" sz="1100" dirty="0" err="1"/>
              <a:t>jasna</a:t>
            </a:r>
            <a:r>
              <a:rPr lang="en-GB" sz="1100" dirty="0"/>
              <a:t>. </a:t>
            </a:r>
            <a:r>
              <a:rPr lang="en-GB" sz="1100" dirty="0" err="1"/>
              <a:t>Če</a:t>
            </a:r>
            <a:r>
              <a:rPr lang="en-GB" sz="1100" dirty="0"/>
              <a:t> </a:t>
            </a:r>
            <a:r>
              <a:rPr lang="en-GB" sz="1100" dirty="0" err="1"/>
              <a:t>podatki</a:t>
            </a:r>
            <a:r>
              <a:rPr lang="en-GB" sz="1100" dirty="0"/>
              <a:t> </a:t>
            </a:r>
            <a:r>
              <a:rPr lang="en-GB" sz="1100" dirty="0" err="1"/>
              <a:t>niso</a:t>
            </a:r>
            <a:r>
              <a:rPr lang="en-GB" sz="1100" dirty="0"/>
              <a:t> </a:t>
            </a:r>
            <a:r>
              <a:rPr lang="en-GB" sz="1100" dirty="0" err="1"/>
              <a:t>javni</a:t>
            </a:r>
            <a:r>
              <a:rPr lang="en-GB" sz="1100" dirty="0"/>
              <a:t> (OFFICIAL, SECRET </a:t>
            </a:r>
            <a:r>
              <a:rPr lang="en-GB" sz="1100" dirty="0" err="1"/>
              <a:t>ali</a:t>
            </a:r>
            <a:r>
              <a:rPr lang="en-GB" sz="1100" dirty="0"/>
              <a:t> TS), </a:t>
            </a:r>
            <a:r>
              <a:rPr lang="en-GB" sz="1100" dirty="0" err="1"/>
              <a:t>potem</a:t>
            </a:r>
            <a:r>
              <a:rPr lang="en-GB" sz="1100" dirty="0"/>
              <a:t> </a:t>
            </a:r>
            <a:r>
              <a:rPr lang="en-GB" sz="1100" dirty="0" err="1"/>
              <a:t>morajo</a:t>
            </a:r>
            <a:r>
              <a:rPr lang="en-GB" sz="1100" dirty="0"/>
              <a:t> </a:t>
            </a:r>
            <a:r>
              <a:rPr lang="en-GB" sz="1100" dirty="0" err="1"/>
              <a:t>biti</a:t>
            </a:r>
            <a:r>
              <a:rPr lang="en-GB" sz="1100" dirty="0"/>
              <a:t> encrypted at rest. </a:t>
            </a:r>
            <a:r>
              <a:rPr lang="en-GB" sz="1100" dirty="0" err="1"/>
              <a:t>Glej</a:t>
            </a:r>
            <a:r>
              <a:rPr lang="en-GB" sz="1100" dirty="0"/>
              <a:t>: </a:t>
            </a:r>
            <a:r>
              <a:rPr lang="sl-SI" sz="1100" dirty="0"/>
              <a:t>https://assets.publishing.service.gov.uk/government/uploads/system/uploads/attachment_data/file/715778/May-2018_Government-Security-Classifications-2.pdf</a:t>
            </a: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b) GDPR </a:t>
            </a:r>
            <a:r>
              <a:rPr lang="en-GB" sz="1100" dirty="0" err="1"/>
              <a:t>določa</a:t>
            </a:r>
            <a:r>
              <a:rPr lang="en-GB" sz="1100" dirty="0"/>
              <a:t> da mora </a:t>
            </a:r>
            <a:r>
              <a:rPr lang="en-GB" sz="1100" dirty="0" err="1"/>
              <a:t>biti</a:t>
            </a:r>
            <a:r>
              <a:rPr lang="en-GB" sz="1100" dirty="0"/>
              <a:t> </a:t>
            </a:r>
            <a:r>
              <a:rPr lang="en-GB" sz="1100" dirty="0" err="1"/>
              <a:t>namen</a:t>
            </a:r>
            <a:r>
              <a:rPr lang="en-GB" sz="1100" dirty="0"/>
              <a:t> </a:t>
            </a:r>
            <a:r>
              <a:rPr lang="en-GB" sz="1100" dirty="0" err="1"/>
              <a:t>obdelave</a:t>
            </a:r>
            <a:r>
              <a:rPr lang="en-GB" sz="1100" dirty="0"/>
              <a:t> </a:t>
            </a:r>
            <a:r>
              <a:rPr lang="en-GB" sz="1100" dirty="0" err="1"/>
              <a:t>podatkov</a:t>
            </a:r>
            <a:r>
              <a:rPr lang="en-GB" sz="1100" dirty="0"/>
              <a:t> </a:t>
            </a:r>
            <a:r>
              <a:rPr lang="en-GB" sz="1100" dirty="0" err="1"/>
              <a:t>določen</a:t>
            </a:r>
            <a:r>
              <a:rPr lang="en-GB" sz="1100" dirty="0"/>
              <a:t> in da ne </a:t>
            </a:r>
            <a:r>
              <a:rPr lang="en-GB" sz="1100" dirty="0" err="1"/>
              <a:t>smejo</a:t>
            </a:r>
            <a:r>
              <a:rPr lang="en-GB" sz="1100" dirty="0"/>
              <a:t> </a:t>
            </a:r>
            <a:r>
              <a:rPr lang="en-GB" sz="1100" dirty="0" err="1"/>
              <a:t>biti</a:t>
            </a:r>
            <a:r>
              <a:rPr lang="en-GB" sz="1100" dirty="0"/>
              <a:t> </a:t>
            </a:r>
            <a:r>
              <a:rPr lang="en-GB" sz="1100" dirty="0" err="1"/>
              <a:t>obdelovani</a:t>
            </a:r>
            <a:r>
              <a:rPr lang="en-GB" sz="1100" dirty="0"/>
              <a:t> v </a:t>
            </a:r>
            <a:r>
              <a:rPr lang="en-GB" sz="1100" dirty="0" err="1"/>
              <a:t>druge</a:t>
            </a:r>
            <a:r>
              <a:rPr lang="en-GB" sz="1100" dirty="0"/>
              <a:t> </a:t>
            </a:r>
            <a:r>
              <a:rPr lang="en-GB" sz="1100" dirty="0" err="1"/>
              <a:t>namene</a:t>
            </a:r>
            <a:r>
              <a:rPr lang="en-GB" sz="1100" dirty="0"/>
              <a:t>. Kogan </a:t>
            </a:r>
            <a:r>
              <a:rPr lang="en-GB" sz="1100" dirty="0" err="1"/>
              <a:t>ni</a:t>
            </a:r>
            <a:r>
              <a:rPr lang="en-GB" sz="1100" dirty="0"/>
              <a:t> </a:t>
            </a:r>
            <a:r>
              <a:rPr lang="en-GB" sz="1100" dirty="0" err="1"/>
              <a:t>nikogar</a:t>
            </a:r>
            <a:r>
              <a:rPr lang="en-GB" sz="1100" dirty="0"/>
              <a:t> </a:t>
            </a:r>
            <a:r>
              <a:rPr lang="en-GB" sz="1100" dirty="0" err="1"/>
              <a:t>obvestil</a:t>
            </a:r>
            <a:r>
              <a:rPr lang="en-GB" sz="1100" dirty="0"/>
              <a:t>, da </a:t>
            </a:r>
            <a:r>
              <a:rPr lang="en-GB" sz="1100" dirty="0" err="1"/>
              <a:t>jih</a:t>
            </a:r>
            <a:r>
              <a:rPr lang="en-GB" sz="1100" dirty="0"/>
              <a:t> </a:t>
            </a:r>
            <a:r>
              <a:rPr lang="en-GB" sz="1100" dirty="0" err="1"/>
              <a:t>bo</a:t>
            </a:r>
            <a:r>
              <a:rPr lang="en-GB" sz="1100" dirty="0"/>
              <a:t> </a:t>
            </a:r>
            <a:r>
              <a:rPr lang="en-GB" sz="1100" dirty="0" err="1"/>
              <a:t>prodal</a:t>
            </a:r>
            <a:r>
              <a:rPr lang="en-GB" sz="1100" dirty="0"/>
              <a:t> </a:t>
            </a:r>
            <a:r>
              <a:rPr lang="en-GB" sz="1100" dirty="0" err="1"/>
              <a:t>naprej</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c) </a:t>
            </a:r>
            <a:r>
              <a:rPr lang="en-GB" sz="1100" dirty="0" err="1"/>
              <a:t>Posamezniki</a:t>
            </a:r>
            <a:r>
              <a:rPr lang="en-GB" sz="1100" dirty="0"/>
              <a:t> </a:t>
            </a:r>
            <a:r>
              <a:rPr lang="en-GB" sz="1100" dirty="0" err="1"/>
              <a:t>morajo</a:t>
            </a:r>
            <a:r>
              <a:rPr lang="en-GB" sz="1100" dirty="0"/>
              <a:t> </a:t>
            </a:r>
            <a:r>
              <a:rPr lang="en-GB" sz="1100" dirty="0" err="1"/>
              <a:t>privoliti</a:t>
            </a:r>
            <a:r>
              <a:rPr lang="en-GB" sz="1100" dirty="0"/>
              <a:t> v </a:t>
            </a:r>
            <a:r>
              <a:rPr lang="en-GB" sz="1100" dirty="0" err="1"/>
              <a:t>obdelavo</a:t>
            </a:r>
            <a:r>
              <a:rPr lang="en-GB" sz="1100" dirty="0"/>
              <a:t> </a:t>
            </a:r>
            <a:r>
              <a:rPr lang="en-GB" sz="1100" dirty="0" err="1"/>
              <a:t>podatkov</a:t>
            </a:r>
            <a:r>
              <a:rPr lang="en-GB" sz="1100" dirty="0"/>
              <a:t>. </a:t>
            </a:r>
            <a:r>
              <a:rPr lang="en-GB" sz="1100" dirty="0" err="1"/>
              <a:t>Ogromna</a:t>
            </a:r>
            <a:r>
              <a:rPr lang="en-GB" sz="1100" dirty="0"/>
              <a:t> </a:t>
            </a:r>
            <a:r>
              <a:rPr lang="en-GB" sz="1100" dirty="0" err="1"/>
              <a:t>večina</a:t>
            </a:r>
            <a:r>
              <a:rPr lang="en-GB" sz="1100" dirty="0"/>
              <a:t> </a:t>
            </a:r>
            <a:r>
              <a:rPr lang="en-GB" sz="1100" dirty="0" err="1"/>
              <a:t>ni</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d) </a:t>
            </a:r>
            <a:r>
              <a:rPr lang="en-GB" sz="1100" dirty="0" err="1"/>
              <a:t>Zagotovljena</a:t>
            </a:r>
            <a:r>
              <a:rPr lang="en-GB" sz="1100" dirty="0"/>
              <a:t> mora </a:t>
            </a:r>
            <a:r>
              <a:rPr lang="en-GB" sz="1100" dirty="0" err="1"/>
              <a:t>biti</a:t>
            </a:r>
            <a:r>
              <a:rPr lang="en-GB" sz="1100" dirty="0"/>
              <a:t> </a:t>
            </a:r>
            <a:r>
              <a:rPr lang="en-GB" sz="1100" dirty="0" err="1"/>
              <a:t>anoninmnost</a:t>
            </a:r>
            <a:r>
              <a:rPr lang="en-GB" sz="1100" dirty="0"/>
              <a:t> pa </a:t>
            </a:r>
            <a:r>
              <a:rPr lang="en-GB" sz="1100" dirty="0" err="1"/>
              <a:t>ni</a:t>
            </a:r>
            <a:r>
              <a:rPr lang="en-GB" sz="1100" dirty="0"/>
              <a:t> </a:t>
            </a:r>
            <a:r>
              <a:rPr lang="en-GB" sz="1100" dirty="0" err="1"/>
              <a:t>bila</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e) </a:t>
            </a:r>
            <a:r>
              <a:rPr lang="en-GB" sz="1100" dirty="0" err="1"/>
              <a:t>Doba</a:t>
            </a:r>
            <a:r>
              <a:rPr lang="en-GB" sz="1100" dirty="0"/>
              <a:t> </a:t>
            </a:r>
            <a:r>
              <a:rPr lang="en-GB" sz="1100" dirty="0" err="1"/>
              <a:t>hranjenja</a:t>
            </a:r>
            <a:r>
              <a:rPr lang="en-GB" sz="1100" dirty="0"/>
              <a:t> mora </a:t>
            </a:r>
            <a:r>
              <a:rPr lang="en-GB" sz="1100" dirty="0" err="1"/>
              <a:t>biti</a:t>
            </a:r>
            <a:r>
              <a:rPr lang="en-GB" sz="1100" dirty="0"/>
              <a:t> </a:t>
            </a:r>
            <a:r>
              <a:rPr lang="en-GB" sz="1100" dirty="0" err="1"/>
              <a:t>določena</a:t>
            </a:r>
            <a:r>
              <a:rPr lang="en-GB" sz="1100" dirty="0"/>
              <a:t>, </a:t>
            </a:r>
            <a:r>
              <a:rPr lang="en-GB" sz="1100" dirty="0" err="1"/>
              <a:t>oziroma</a:t>
            </a:r>
            <a:r>
              <a:rPr lang="en-GB" sz="1100" dirty="0"/>
              <a:t> datum </a:t>
            </a:r>
            <a:r>
              <a:rPr lang="en-GB" sz="1100" dirty="0" err="1"/>
              <a:t>uničenja</a:t>
            </a:r>
            <a:r>
              <a:rPr lang="en-GB" sz="1100" dirty="0"/>
              <a:t>. Pa </a:t>
            </a:r>
            <a:r>
              <a:rPr lang="en-GB" sz="1100" dirty="0" err="1"/>
              <a:t>ni</a:t>
            </a:r>
            <a:r>
              <a:rPr lang="en-GB" sz="1100" dirty="0"/>
              <a:t> </a:t>
            </a:r>
            <a:r>
              <a:rPr lang="en-GB" sz="1100" dirty="0" err="1"/>
              <a:t>bil</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Postmaster po </a:t>
            </a:r>
            <a:r>
              <a:rPr lang="en-GB" sz="1100" dirty="0" err="1"/>
              <a:t>nalogu</a:t>
            </a:r>
            <a:r>
              <a:rPr lang="en-GB" sz="1100" dirty="0"/>
              <a:t> CISO, </a:t>
            </a:r>
            <a:r>
              <a:rPr lang="en-GB" sz="1100" dirty="0" err="1"/>
              <a:t>briše</a:t>
            </a:r>
            <a:r>
              <a:rPr lang="en-GB" sz="1100" dirty="0"/>
              <a:t> </a:t>
            </a:r>
            <a:r>
              <a:rPr lang="en-GB" sz="1100" dirty="0" err="1"/>
              <a:t>poštni</a:t>
            </a:r>
            <a:r>
              <a:rPr lang="en-GB" sz="1100" dirty="0"/>
              <a:t> </a:t>
            </a:r>
            <a:r>
              <a:rPr lang="en-GB" sz="1100" dirty="0" err="1"/>
              <a:t>predal</a:t>
            </a:r>
            <a:r>
              <a:rPr lang="en-GB" sz="1100" dirty="0"/>
              <a:t>. </a:t>
            </a:r>
            <a:r>
              <a:rPr lang="en-GB" sz="1100" dirty="0" err="1"/>
              <a:t>Saj</a:t>
            </a:r>
            <a:r>
              <a:rPr lang="en-GB" sz="1100" dirty="0"/>
              <a:t> to </a:t>
            </a:r>
            <a:r>
              <a:rPr lang="en-GB" sz="1100" dirty="0" err="1"/>
              <a:t>niso</a:t>
            </a:r>
            <a:r>
              <a:rPr lang="en-GB" sz="1100" dirty="0"/>
              <a:t> </a:t>
            </a:r>
            <a:r>
              <a:rPr lang="en-GB" sz="1100" dirty="0" err="1"/>
              <a:t>poslovni</a:t>
            </a:r>
            <a:r>
              <a:rPr lang="en-GB" sz="1100" dirty="0"/>
              <a:t> </a:t>
            </a:r>
            <a:r>
              <a:rPr lang="en-GB" sz="1100" dirty="0" err="1"/>
              <a:t>podatki</a:t>
            </a:r>
            <a:r>
              <a:rPr lang="en-GB" sz="1100" dirty="0"/>
              <a:t>, ki </a:t>
            </a:r>
            <a:r>
              <a:rPr lang="en-GB" sz="1100" dirty="0" err="1"/>
              <a:t>jih</a:t>
            </a:r>
            <a:r>
              <a:rPr lang="en-GB" sz="1100" dirty="0"/>
              <a:t> </a:t>
            </a:r>
            <a:r>
              <a:rPr lang="en-GB" sz="1100" dirty="0" err="1"/>
              <a:t>moramo</a:t>
            </a:r>
            <a:r>
              <a:rPr lang="en-GB" sz="1100" dirty="0"/>
              <a:t> </a:t>
            </a:r>
            <a:r>
              <a:rPr lang="en-GB" sz="1100" dirty="0" err="1"/>
              <a:t>hraniti</a:t>
            </a:r>
            <a:r>
              <a:rPr lang="en-GB" sz="1100" dirty="0"/>
              <a:t>. Pa so. </a:t>
            </a:r>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76</a:t>
            </a:fld>
            <a:endParaRPr lang="sl-SI"/>
          </a:p>
        </p:txBody>
      </p:sp>
    </p:spTree>
    <p:extLst>
      <p:ext uri="{BB962C8B-B14F-4D97-AF65-F5344CB8AC3E}">
        <p14:creationId xmlns:p14="http://schemas.microsoft.com/office/powerpoint/2010/main" val="142945798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https://gdpr-info.eu/issues/</a:t>
            </a:r>
          </a:p>
          <a:p>
            <a:endParaRPr lang="en-GB" sz="1100" dirty="0"/>
          </a:p>
          <a:p>
            <a:endParaRPr lang="en-GB" sz="1100" dirty="0"/>
          </a:p>
          <a:p>
            <a:r>
              <a:rPr lang="en-GB" sz="1100" dirty="0" err="1"/>
              <a:t>Podatki</a:t>
            </a:r>
            <a:r>
              <a:rPr lang="en-GB" sz="1100" dirty="0"/>
              <a:t> </a:t>
            </a:r>
            <a:r>
              <a:rPr lang="en-GB" sz="1100" dirty="0" err="1"/>
              <a:t>niso</a:t>
            </a:r>
            <a:r>
              <a:rPr lang="en-GB" sz="1100" dirty="0"/>
              <a:t> </a:t>
            </a:r>
            <a:r>
              <a:rPr lang="en-GB" sz="1100" dirty="0" err="1"/>
              <a:t>bili</a:t>
            </a:r>
            <a:r>
              <a:rPr lang="en-GB" sz="1100" dirty="0"/>
              <a:t> </a:t>
            </a:r>
            <a:r>
              <a:rPr lang="en-GB" sz="1100" dirty="0" err="1"/>
              <a:t>shranjeni</a:t>
            </a:r>
            <a:r>
              <a:rPr lang="en-GB" sz="1100" dirty="0"/>
              <a:t>…</a:t>
            </a:r>
          </a:p>
          <a:p>
            <a:endParaRPr lang="en-GB" sz="1100" dirty="0"/>
          </a:p>
          <a:p>
            <a:r>
              <a:rPr lang="en-GB" sz="1100" dirty="0"/>
              <a:t>a) GDPR ne </a:t>
            </a:r>
            <a:r>
              <a:rPr lang="en-GB" sz="1100" dirty="0" err="1"/>
              <a:t>določa</a:t>
            </a:r>
            <a:r>
              <a:rPr lang="en-GB" sz="1100" dirty="0"/>
              <a:t> </a:t>
            </a:r>
            <a:r>
              <a:rPr lang="en-GB" sz="1100" dirty="0" err="1"/>
              <a:t>natančno</a:t>
            </a:r>
            <a:r>
              <a:rPr lang="en-GB" sz="1100" dirty="0"/>
              <a:t> </a:t>
            </a:r>
            <a:r>
              <a:rPr lang="en-GB" sz="1100" dirty="0" err="1"/>
              <a:t>kako</a:t>
            </a:r>
            <a:r>
              <a:rPr lang="en-GB" sz="1100" dirty="0"/>
              <a:t> </a:t>
            </a:r>
            <a:r>
              <a:rPr lang="en-GB" sz="1100" dirty="0" err="1"/>
              <a:t>naj</a:t>
            </a:r>
            <a:r>
              <a:rPr lang="en-GB" sz="1100" dirty="0"/>
              <a:t> </a:t>
            </a:r>
            <a:r>
              <a:rPr lang="en-GB" sz="1100" dirty="0" err="1"/>
              <a:t>bodo</a:t>
            </a:r>
            <a:r>
              <a:rPr lang="en-GB" sz="1100" dirty="0"/>
              <a:t> </a:t>
            </a:r>
            <a:r>
              <a:rPr lang="en-GB" sz="1100" dirty="0" err="1"/>
              <a:t>podatki</a:t>
            </a:r>
            <a:r>
              <a:rPr lang="en-GB" sz="1100" dirty="0"/>
              <a:t> </a:t>
            </a:r>
            <a:r>
              <a:rPr lang="en-GB" sz="1100" dirty="0" err="1"/>
              <a:t>shranjeni</a:t>
            </a:r>
            <a:r>
              <a:rPr lang="en-GB" sz="1100" dirty="0"/>
              <a:t>, </a:t>
            </a:r>
            <a:r>
              <a:rPr lang="en-GB" sz="1100" dirty="0" err="1"/>
              <a:t>vendar</a:t>
            </a:r>
            <a:r>
              <a:rPr lang="en-GB" sz="1100" dirty="0"/>
              <a:t> </a:t>
            </a:r>
            <a:r>
              <a:rPr lang="en-GB" sz="1100" dirty="0" err="1"/>
              <a:t>nalaga</a:t>
            </a:r>
            <a:r>
              <a:rPr lang="en-GB" sz="1100" dirty="0"/>
              <a:t> </a:t>
            </a:r>
            <a:r>
              <a:rPr lang="en-GB" sz="1100" dirty="0" err="1"/>
              <a:t>podjetjem</a:t>
            </a:r>
            <a:r>
              <a:rPr lang="en-GB" sz="1100" dirty="0"/>
              <a:t> da </a:t>
            </a:r>
            <a:r>
              <a:rPr lang="en-GB" sz="1100" dirty="0" err="1"/>
              <a:t>sledijo</a:t>
            </a:r>
            <a:r>
              <a:rPr lang="en-GB" sz="1100" dirty="0"/>
              <a:t> </a:t>
            </a:r>
            <a:r>
              <a:rPr lang="en-GB" sz="1100" dirty="0" err="1"/>
              <a:t>lokalni</a:t>
            </a:r>
            <a:r>
              <a:rPr lang="en-GB" sz="1100" dirty="0"/>
              <a:t> </a:t>
            </a:r>
            <a:r>
              <a:rPr lang="en-GB" sz="1100" dirty="0" err="1"/>
              <a:t>zakonodaji</a:t>
            </a:r>
            <a:r>
              <a:rPr lang="en-GB" sz="1100" dirty="0"/>
              <a:t> in </a:t>
            </a:r>
            <a:r>
              <a:rPr lang="en-GB" sz="1100" dirty="0" err="1"/>
              <a:t>standardom</a:t>
            </a:r>
            <a:r>
              <a:rPr lang="en-GB" sz="1100" dirty="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t>V VB je </a:t>
            </a:r>
            <a:r>
              <a:rPr lang="en-GB" sz="1100" dirty="0" err="1"/>
              <a:t>situacija</a:t>
            </a:r>
            <a:r>
              <a:rPr lang="en-GB" sz="1100" dirty="0"/>
              <a:t> </a:t>
            </a:r>
            <a:r>
              <a:rPr lang="en-GB" sz="1100" dirty="0" err="1"/>
              <a:t>jasna</a:t>
            </a:r>
            <a:r>
              <a:rPr lang="en-GB" sz="1100" dirty="0"/>
              <a:t>. </a:t>
            </a:r>
            <a:r>
              <a:rPr lang="en-GB" sz="1100" dirty="0" err="1"/>
              <a:t>Če</a:t>
            </a:r>
            <a:r>
              <a:rPr lang="en-GB" sz="1100" dirty="0"/>
              <a:t> </a:t>
            </a:r>
            <a:r>
              <a:rPr lang="en-GB" sz="1100" dirty="0" err="1"/>
              <a:t>podatki</a:t>
            </a:r>
            <a:r>
              <a:rPr lang="en-GB" sz="1100" dirty="0"/>
              <a:t> </a:t>
            </a:r>
            <a:r>
              <a:rPr lang="en-GB" sz="1100" dirty="0" err="1"/>
              <a:t>niso</a:t>
            </a:r>
            <a:r>
              <a:rPr lang="en-GB" sz="1100" dirty="0"/>
              <a:t> </a:t>
            </a:r>
            <a:r>
              <a:rPr lang="en-GB" sz="1100" dirty="0" err="1"/>
              <a:t>javni</a:t>
            </a:r>
            <a:r>
              <a:rPr lang="en-GB" sz="1100" dirty="0"/>
              <a:t> (OFFICIAL, SECRET </a:t>
            </a:r>
            <a:r>
              <a:rPr lang="en-GB" sz="1100" dirty="0" err="1"/>
              <a:t>ali</a:t>
            </a:r>
            <a:r>
              <a:rPr lang="en-GB" sz="1100" dirty="0"/>
              <a:t> TS), </a:t>
            </a:r>
            <a:r>
              <a:rPr lang="en-GB" sz="1100" dirty="0" err="1"/>
              <a:t>potem</a:t>
            </a:r>
            <a:r>
              <a:rPr lang="en-GB" sz="1100" dirty="0"/>
              <a:t> </a:t>
            </a:r>
            <a:r>
              <a:rPr lang="en-GB" sz="1100" dirty="0" err="1"/>
              <a:t>morajo</a:t>
            </a:r>
            <a:r>
              <a:rPr lang="en-GB" sz="1100" dirty="0"/>
              <a:t> </a:t>
            </a:r>
            <a:r>
              <a:rPr lang="en-GB" sz="1100" dirty="0" err="1"/>
              <a:t>biti</a:t>
            </a:r>
            <a:r>
              <a:rPr lang="en-GB" sz="1100" dirty="0"/>
              <a:t> encrypted at rest. </a:t>
            </a:r>
            <a:r>
              <a:rPr lang="en-GB" sz="1100" dirty="0" err="1"/>
              <a:t>Glej</a:t>
            </a:r>
            <a:r>
              <a:rPr lang="en-GB" sz="1100" dirty="0"/>
              <a:t>: </a:t>
            </a:r>
            <a:r>
              <a:rPr lang="sl-SI" sz="1100" dirty="0"/>
              <a:t>https://assets.publishing.service.gov.uk/government/uploads/system/uploads/attachment_data/file/715778/May-2018_Government-Security-Classifications-2.pdf</a:t>
            </a: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b) GDPR </a:t>
            </a:r>
            <a:r>
              <a:rPr lang="en-GB" sz="1100" dirty="0" err="1"/>
              <a:t>določa</a:t>
            </a:r>
            <a:r>
              <a:rPr lang="en-GB" sz="1100" dirty="0"/>
              <a:t> da mora </a:t>
            </a:r>
            <a:r>
              <a:rPr lang="en-GB" sz="1100" dirty="0" err="1"/>
              <a:t>biti</a:t>
            </a:r>
            <a:r>
              <a:rPr lang="en-GB" sz="1100" dirty="0"/>
              <a:t> </a:t>
            </a:r>
            <a:r>
              <a:rPr lang="en-GB" sz="1100" dirty="0" err="1"/>
              <a:t>namen</a:t>
            </a:r>
            <a:r>
              <a:rPr lang="en-GB" sz="1100" dirty="0"/>
              <a:t> </a:t>
            </a:r>
            <a:r>
              <a:rPr lang="en-GB" sz="1100" dirty="0" err="1"/>
              <a:t>obdelave</a:t>
            </a:r>
            <a:r>
              <a:rPr lang="en-GB" sz="1100" dirty="0"/>
              <a:t> </a:t>
            </a:r>
            <a:r>
              <a:rPr lang="en-GB" sz="1100" dirty="0" err="1"/>
              <a:t>podatkov</a:t>
            </a:r>
            <a:r>
              <a:rPr lang="en-GB" sz="1100" dirty="0"/>
              <a:t> </a:t>
            </a:r>
            <a:r>
              <a:rPr lang="en-GB" sz="1100" dirty="0" err="1"/>
              <a:t>določen</a:t>
            </a:r>
            <a:r>
              <a:rPr lang="en-GB" sz="1100" dirty="0"/>
              <a:t> in da ne </a:t>
            </a:r>
            <a:r>
              <a:rPr lang="en-GB" sz="1100" dirty="0" err="1"/>
              <a:t>smejo</a:t>
            </a:r>
            <a:r>
              <a:rPr lang="en-GB" sz="1100" dirty="0"/>
              <a:t> </a:t>
            </a:r>
            <a:r>
              <a:rPr lang="en-GB" sz="1100" dirty="0" err="1"/>
              <a:t>biti</a:t>
            </a:r>
            <a:r>
              <a:rPr lang="en-GB" sz="1100" dirty="0"/>
              <a:t> </a:t>
            </a:r>
            <a:r>
              <a:rPr lang="en-GB" sz="1100" dirty="0" err="1"/>
              <a:t>obdelovani</a:t>
            </a:r>
            <a:r>
              <a:rPr lang="en-GB" sz="1100" dirty="0"/>
              <a:t> v </a:t>
            </a:r>
            <a:r>
              <a:rPr lang="en-GB" sz="1100" dirty="0" err="1"/>
              <a:t>druge</a:t>
            </a:r>
            <a:r>
              <a:rPr lang="en-GB" sz="1100" dirty="0"/>
              <a:t> </a:t>
            </a:r>
            <a:r>
              <a:rPr lang="en-GB" sz="1100" dirty="0" err="1"/>
              <a:t>namene</a:t>
            </a:r>
            <a:r>
              <a:rPr lang="en-GB" sz="1100" dirty="0"/>
              <a:t>. Kogan </a:t>
            </a:r>
            <a:r>
              <a:rPr lang="en-GB" sz="1100" dirty="0" err="1"/>
              <a:t>ni</a:t>
            </a:r>
            <a:r>
              <a:rPr lang="en-GB" sz="1100" dirty="0"/>
              <a:t> </a:t>
            </a:r>
            <a:r>
              <a:rPr lang="en-GB" sz="1100" dirty="0" err="1"/>
              <a:t>nikogar</a:t>
            </a:r>
            <a:r>
              <a:rPr lang="en-GB" sz="1100" dirty="0"/>
              <a:t> </a:t>
            </a:r>
            <a:r>
              <a:rPr lang="en-GB" sz="1100" dirty="0" err="1"/>
              <a:t>obvestil</a:t>
            </a:r>
            <a:r>
              <a:rPr lang="en-GB" sz="1100" dirty="0"/>
              <a:t>, da </a:t>
            </a:r>
            <a:r>
              <a:rPr lang="en-GB" sz="1100" dirty="0" err="1"/>
              <a:t>jih</a:t>
            </a:r>
            <a:r>
              <a:rPr lang="en-GB" sz="1100" dirty="0"/>
              <a:t> </a:t>
            </a:r>
            <a:r>
              <a:rPr lang="en-GB" sz="1100" dirty="0" err="1"/>
              <a:t>bo</a:t>
            </a:r>
            <a:r>
              <a:rPr lang="en-GB" sz="1100" dirty="0"/>
              <a:t> </a:t>
            </a:r>
            <a:r>
              <a:rPr lang="en-GB" sz="1100" dirty="0" err="1"/>
              <a:t>prodal</a:t>
            </a:r>
            <a:r>
              <a:rPr lang="en-GB" sz="1100" dirty="0"/>
              <a:t> </a:t>
            </a:r>
            <a:r>
              <a:rPr lang="en-GB" sz="1100" dirty="0" err="1"/>
              <a:t>naprej</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c) </a:t>
            </a:r>
            <a:r>
              <a:rPr lang="en-GB" sz="1100" dirty="0" err="1"/>
              <a:t>Posamezniki</a:t>
            </a:r>
            <a:r>
              <a:rPr lang="en-GB" sz="1100" dirty="0"/>
              <a:t> </a:t>
            </a:r>
            <a:r>
              <a:rPr lang="en-GB" sz="1100" dirty="0" err="1"/>
              <a:t>morajo</a:t>
            </a:r>
            <a:r>
              <a:rPr lang="en-GB" sz="1100" dirty="0"/>
              <a:t> </a:t>
            </a:r>
            <a:r>
              <a:rPr lang="en-GB" sz="1100" dirty="0" err="1"/>
              <a:t>privoliti</a:t>
            </a:r>
            <a:r>
              <a:rPr lang="en-GB" sz="1100" dirty="0"/>
              <a:t> v </a:t>
            </a:r>
            <a:r>
              <a:rPr lang="en-GB" sz="1100" dirty="0" err="1"/>
              <a:t>obdelavo</a:t>
            </a:r>
            <a:r>
              <a:rPr lang="en-GB" sz="1100" dirty="0"/>
              <a:t> </a:t>
            </a:r>
            <a:r>
              <a:rPr lang="en-GB" sz="1100" dirty="0" err="1"/>
              <a:t>podatkov</a:t>
            </a:r>
            <a:r>
              <a:rPr lang="en-GB" sz="1100" dirty="0"/>
              <a:t>. </a:t>
            </a:r>
            <a:r>
              <a:rPr lang="en-GB" sz="1100" dirty="0" err="1"/>
              <a:t>Ogromna</a:t>
            </a:r>
            <a:r>
              <a:rPr lang="en-GB" sz="1100" dirty="0"/>
              <a:t> </a:t>
            </a:r>
            <a:r>
              <a:rPr lang="en-GB" sz="1100" dirty="0" err="1"/>
              <a:t>večina</a:t>
            </a:r>
            <a:r>
              <a:rPr lang="en-GB" sz="1100" dirty="0"/>
              <a:t> </a:t>
            </a:r>
            <a:r>
              <a:rPr lang="en-GB" sz="1100" dirty="0" err="1"/>
              <a:t>ni</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d) </a:t>
            </a:r>
            <a:r>
              <a:rPr lang="en-GB" sz="1100" dirty="0" err="1"/>
              <a:t>Zagotovljena</a:t>
            </a:r>
            <a:r>
              <a:rPr lang="en-GB" sz="1100" dirty="0"/>
              <a:t> mora </a:t>
            </a:r>
            <a:r>
              <a:rPr lang="en-GB" sz="1100" dirty="0" err="1"/>
              <a:t>biti</a:t>
            </a:r>
            <a:r>
              <a:rPr lang="en-GB" sz="1100" dirty="0"/>
              <a:t> </a:t>
            </a:r>
            <a:r>
              <a:rPr lang="en-GB" sz="1100" dirty="0" err="1"/>
              <a:t>anoninmnost</a:t>
            </a:r>
            <a:r>
              <a:rPr lang="en-GB" sz="1100" dirty="0"/>
              <a:t> pa </a:t>
            </a:r>
            <a:r>
              <a:rPr lang="en-GB" sz="1100" dirty="0" err="1"/>
              <a:t>ni</a:t>
            </a:r>
            <a:r>
              <a:rPr lang="en-GB" sz="1100" dirty="0"/>
              <a:t> </a:t>
            </a:r>
            <a:r>
              <a:rPr lang="en-GB" sz="1100" dirty="0" err="1"/>
              <a:t>bila</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e) </a:t>
            </a:r>
            <a:r>
              <a:rPr lang="en-GB" sz="1100" dirty="0" err="1"/>
              <a:t>Doba</a:t>
            </a:r>
            <a:r>
              <a:rPr lang="en-GB" sz="1100" dirty="0"/>
              <a:t> </a:t>
            </a:r>
            <a:r>
              <a:rPr lang="en-GB" sz="1100" dirty="0" err="1"/>
              <a:t>hranjenja</a:t>
            </a:r>
            <a:r>
              <a:rPr lang="en-GB" sz="1100" dirty="0"/>
              <a:t> mora </a:t>
            </a:r>
            <a:r>
              <a:rPr lang="en-GB" sz="1100" dirty="0" err="1"/>
              <a:t>biti</a:t>
            </a:r>
            <a:r>
              <a:rPr lang="en-GB" sz="1100" dirty="0"/>
              <a:t> </a:t>
            </a:r>
            <a:r>
              <a:rPr lang="en-GB" sz="1100" dirty="0" err="1"/>
              <a:t>določena</a:t>
            </a:r>
            <a:r>
              <a:rPr lang="en-GB" sz="1100" dirty="0"/>
              <a:t>, </a:t>
            </a:r>
            <a:r>
              <a:rPr lang="en-GB" sz="1100" dirty="0" err="1"/>
              <a:t>oziroma</a:t>
            </a:r>
            <a:r>
              <a:rPr lang="en-GB" sz="1100" dirty="0"/>
              <a:t> datum </a:t>
            </a:r>
            <a:r>
              <a:rPr lang="en-GB" sz="1100" dirty="0" err="1"/>
              <a:t>uničenja</a:t>
            </a:r>
            <a:r>
              <a:rPr lang="en-GB" sz="1100" dirty="0"/>
              <a:t>. Pa </a:t>
            </a:r>
            <a:r>
              <a:rPr lang="en-GB" sz="1100" dirty="0" err="1"/>
              <a:t>ni</a:t>
            </a:r>
            <a:r>
              <a:rPr lang="en-GB" sz="1100" dirty="0"/>
              <a:t> </a:t>
            </a:r>
            <a:r>
              <a:rPr lang="en-GB" sz="1100" dirty="0" err="1"/>
              <a:t>bil</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Postmaster po </a:t>
            </a:r>
            <a:r>
              <a:rPr lang="en-GB" sz="1100" dirty="0" err="1"/>
              <a:t>nalogu</a:t>
            </a:r>
            <a:r>
              <a:rPr lang="en-GB" sz="1100" dirty="0"/>
              <a:t> CISO, </a:t>
            </a:r>
            <a:r>
              <a:rPr lang="en-GB" sz="1100" dirty="0" err="1"/>
              <a:t>briše</a:t>
            </a:r>
            <a:r>
              <a:rPr lang="en-GB" sz="1100" dirty="0"/>
              <a:t> </a:t>
            </a:r>
            <a:r>
              <a:rPr lang="en-GB" sz="1100" dirty="0" err="1"/>
              <a:t>poštni</a:t>
            </a:r>
            <a:r>
              <a:rPr lang="en-GB" sz="1100" dirty="0"/>
              <a:t> </a:t>
            </a:r>
            <a:r>
              <a:rPr lang="en-GB" sz="1100" dirty="0" err="1"/>
              <a:t>predal</a:t>
            </a:r>
            <a:r>
              <a:rPr lang="en-GB" sz="1100" dirty="0"/>
              <a:t>. </a:t>
            </a:r>
            <a:r>
              <a:rPr lang="en-GB" sz="1100" dirty="0" err="1"/>
              <a:t>Saj</a:t>
            </a:r>
            <a:r>
              <a:rPr lang="en-GB" sz="1100" dirty="0"/>
              <a:t> to </a:t>
            </a:r>
            <a:r>
              <a:rPr lang="en-GB" sz="1100" dirty="0" err="1"/>
              <a:t>niso</a:t>
            </a:r>
            <a:r>
              <a:rPr lang="en-GB" sz="1100" dirty="0"/>
              <a:t> </a:t>
            </a:r>
            <a:r>
              <a:rPr lang="en-GB" sz="1100" dirty="0" err="1"/>
              <a:t>poslovni</a:t>
            </a:r>
            <a:r>
              <a:rPr lang="en-GB" sz="1100" dirty="0"/>
              <a:t> </a:t>
            </a:r>
            <a:r>
              <a:rPr lang="en-GB" sz="1100" dirty="0" err="1"/>
              <a:t>podatki</a:t>
            </a:r>
            <a:r>
              <a:rPr lang="en-GB" sz="1100" dirty="0"/>
              <a:t>, ki </a:t>
            </a:r>
            <a:r>
              <a:rPr lang="en-GB" sz="1100" dirty="0" err="1"/>
              <a:t>jih</a:t>
            </a:r>
            <a:r>
              <a:rPr lang="en-GB" sz="1100" dirty="0"/>
              <a:t> </a:t>
            </a:r>
            <a:r>
              <a:rPr lang="en-GB" sz="1100" dirty="0" err="1"/>
              <a:t>moramo</a:t>
            </a:r>
            <a:r>
              <a:rPr lang="en-GB" sz="1100" dirty="0"/>
              <a:t> </a:t>
            </a:r>
            <a:r>
              <a:rPr lang="en-GB" sz="1100" dirty="0" err="1"/>
              <a:t>hraniti</a:t>
            </a:r>
            <a:r>
              <a:rPr lang="en-GB" sz="1100" dirty="0"/>
              <a:t>. Pa so. </a:t>
            </a:r>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77</a:t>
            </a:fld>
            <a:endParaRPr lang="sl-SI"/>
          </a:p>
        </p:txBody>
      </p:sp>
    </p:spTree>
    <p:extLst>
      <p:ext uri="{BB962C8B-B14F-4D97-AF65-F5344CB8AC3E}">
        <p14:creationId xmlns:p14="http://schemas.microsoft.com/office/powerpoint/2010/main" val="10807639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https://gdpr-info.eu/issues/</a:t>
            </a:r>
          </a:p>
          <a:p>
            <a:endParaRPr lang="en-GB" sz="1100" dirty="0"/>
          </a:p>
          <a:p>
            <a:endParaRPr lang="en-GB" sz="1100" dirty="0"/>
          </a:p>
          <a:p>
            <a:r>
              <a:rPr lang="en-GB" sz="1100" dirty="0" err="1"/>
              <a:t>Podatki</a:t>
            </a:r>
            <a:r>
              <a:rPr lang="en-GB" sz="1100" dirty="0"/>
              <a:t> </a:t>
            </a:r>
            <a:r>
              <a:rPr lang="en-GB" sz="1100" dirty="0" err="1"/>
              <a:t>niso</a:t>
            </a:r>
            <a:r>
              <a:rPr lang="en-GB" sz="1100" dirty="0"/>
              <a:t> </a:t>
            </a:r>
            <a:r>
              <a:rPr lang="en-GB" sz="1100" dirty="0" err="1"/>
              <a:t>bili</a:t>
            </a:r>
            <a:r>
              <a:rPr lang="en-GB" sz="1100" dirty="0"/>
              <a:t> </a:t>
            </a:r>
            <a:r>
              <a:rPr lang="en-GB" sz="1100" dirty="0" err="1"/>
              <a:t>shranjeni</a:t>
            </a:r>
            <a:r>
              <a:rPr lang="en-GB" sz="1100" dirty="0"/>
              <a:t>…</a:t>
            </a:r>
          </a:p>
          <a:p>
            <a:endParaRPr lang="en-GB" sz="1100" dirty="0"/>
          </a:p>
          <a:p>
            <a:r>
              <a:rPr lang="en-GB" sz="1100" dirty="0"/>
              <a:t>a) GDPR ne </a:t>
            </a:r>
            <a:r>
              <a:rPr lang="en-GB" sz="1100" dirty="0" err="1"/>
              <a:t>določa</a:t>
            </a:r>
            <a:r>
              <a:rPr lang="en-GB" sz="1100" dirty="0"/>
              <a:t> </a:t>
            </a:r>
            <a:r>
              <a:rPr lang="en-GB" sz="1100" dirty="0" err="1"/>
              <a:t>natančno</a:t>
            </a:r>
            <a:r>
              <a:rPr lang="en-GB" sz="1100" dirty="0"/>
              <a:t> </a:t>
            </a:r>
            <a:r>
              <a:rPr lang="en-GB" sz="1100" dirty="0" err="1"/>
              <a:t>kako</a:t>
            </a:r>
            <a:r>
              <a:rPr lang="en-GB" sz="1100" dirty="0"/>
              <a:t> </a:t>
            </a:r>
            <a:r>
              <a:rPr lang="en-GB" sz="1100" dirty="0" err="1"/>
              <a:t>naj</a:t>
            </a:r>
            <a:r>
              <a:rPr lang="en-GB" sz="1100" dirty="0"/>
              <a:t> </a:t>
            </a:r>
            <a:r>
              <a:rPr lang="en-GB" sz="1100" dirty="0" err="1"/>
              <a:t>bodo</a:t>
            </a:r>
            <a:r>
              <a:rPr lang="en-GB" sz="1100" dirty="0"/>
              <a:t> </a:t>
            </a:r>
            <a:r>
              <a:rPr lang="en-GB" sz="1100" dirty="0" err="1"/>
              <a:t>podatki</a:t>
            </a:r>
            <a:r>
              <a:rPr lang="en-GB" sz="1100" dirty="0"/>
              <a:t> </a:t>
            </a:r>
            <a:r>
              <a:rPr lang="en-GB" sz="1100" dirty="0" err="1"/>
              <a:t>shranjeni</a:t>
            </a:r>
            <a:r>
              <a:rPr lang="en-GB" sz="1100" dirty="0"/>
              <a:t>, </a:t>
            </a:r>
            <a:r>
              <a:rPr lang="en-GB" sz="1100" dirty="0" err="1"/>
              <a:t>vendar</a:t>
            </a:r>
            <a:r>
              <a:rPr lang="en-GB" sz="1100" dirty="0"/>
              <a:t> </a:t>
            </a:r>
            <a:r>
              <a:rPr lang="en-GB" sz="1100" dirty="0" err="1"/>
              <a:t>nalaga</a:t>
            </a:r>
            <a:r>
              <a:rPr lang="en-GB" sz="1100" dirty="0"/>
              <a:t> </a:t>
            </a:r>
            <a:r>
              <a:rPr lang="en-GB" sz="1100" dirty="0" err="1"/>
              <a:t>podjetjem</a:t>
            </a:r>
            <a:r>
              <a:rPr lang="en-GB" sz="1100" dirty="0"/>
              <a:t> da </a:t>
            </a:r>
            <a:r>
              <a:rPr lang="en-GB" sz="1100" dirty="0" err="1"/>
              <a:t>sledijo</a:t>
            </a:r>
            <a:r>
              <a:rPr lang="en-GB" sz="1100" dirty="0"/>
              <a:t> </a:t>
            </a:r>
            <a:r>
              <a:rPr lang="en-GB" sz="1100" dirty="0" err="1"/>
              <a:t>lokalni</a:t>
            </a:r>
            <a:r>
              <a:rPr lang="en-GB" sz="1100" dirty="0"/>
              <a:t> </a:t>
            </a:r>
            <a:r>
              <a:rPr lang="en-GB" sz="1100" dirty="0" err="1"/>
              <a:t>zakonodaji</a:t>
            </a:r>
            <a:r>
              <a:rPr lang="en-GB" sz="1100" dirty="0"/>
              <a:t> in </a:t>
            </a:r>
            <a:r>
              <a:rPr lang="en-GB" sz="1100" dirty="0" err="1"/>
              <a:t>standardom</a:t>
            </a:r>
            <a:r>
              <a:rPr lang="en-GB" sz="1100" dirty="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t>V VB je </a:t>
            </a:r>
            <a:r>
              <a:rPr lang="en-GB" sz="1100" dirty="0" err="1"/>
              <a:t>situacija</a:t>
            </a:r>
            <a:r>
              <a:rPr lang="en-GB" sz="1100" dirty="0"/>
              <a:t> </a:t>
            </a:r>
            <a:r>
              <a:rPr lang="en-GB" sz="1100" dirty="0" err="1"/>
              <a:t>jasna</a:t>
            </a:r>
            <a:r>
              <a:rPr lang="en-GB" sz="1100" dirty="0"/>
              <a:t>. </a:t>
            </a:r>
            <a:r>
              <a:rPr lang="en-GB" sz="1100" dirty="0" err="1"/>
              <a:t>Če</a:t>
            </a:r>
            <a:r>
              <a:rPr lang="en-GB" sz="1100" dirty="0"/>
              <a:t> </a:t>
            </a:r>
            <a:r>
              <a:rPr lang="en-GB" sz="1100" dirty="0" err="1"/>
              <a:t>podatki</a:t>
            </a:r>
            <a:r>
              <a:rPr lang="en-GB" sz="1100" dirty="0"/>
              <a:t> </a:t>
            </a:r>
            <a:r>
              <a:rPr lang="en-GB" sz="1100" dirty="0" err="1"/>
              <a:t>niso</a:t>
            </a:r>
            <a:r>
              <a:rPr lang="en-GB" sz="1100" dirty="0"/>
              <a:t> </a:t>
            </a:r>
            <a:r>
              <a:rPr lang="en-GB" sz="1100" dirty="0" err="1"/>
              <a:t>javni</a:t>
            </a:r>
            <a:r>
              <a:rPr lang="en-GB" sz="1100" dirty="0"/>
              <a:t> (OFFICIAL, SECRET </a:t>
            </a:r>
            <a:r>
              <a:rPr lang="en-GB" sz="1100" dirty="0" err="1"/>
              <a:t>ali</a:t>
            </a:r>
            <a:r>
              <a:rPr lang="en-GB" sz="1100" dirty="0"/>
              <a:t> TS), </a:t>
            </a:r>
            <a:r>
              <a:rPr lang="en-GB" sz="1100" dirty="0" err="1"/>
              <a:t>potem</a:t>
            </a:r>
            <a:r>
              <a:rPr lang="en-GB" sz="1100" dirty="0"/>
              <a:t> </a:t>
            </a:r>
            <a:r>
              <a:rPr lang="en-GB" sz="1100" dirty="0" err="1"/>
              <a:t>morajo</a:t>
            </a:r>
            <a:r>
              <a:rPr lang="en-GB" sz="1100" dirty="0"/>
              <a:t> </a:t>
            </a:r>
            <a:r>
              <a:rPr lang="en-GB" sz="1100" dirty="0" err="1"/>
              <a:t>biti</a:t>
            </a:r>
            <a:r>
              <a:rPr lang="en-GB" sz="1100" dirty="0"/>
              <a:t> encrypted at rest. </a:t>
            </a:r>
            <a:r>
              <a:rPr lang="en-GB" sz="1100" dirty="0" err="1"/>
              <a:t>Glej</a:t>
            </a:r>
            <a:r>
              <a:rPr lang="en-GB" sz="1100" dirty="0"/>
              <a:t>: </a:t>
            </a:r>
            <a:r>
              <a:rPr lang="sl-SI" sz="1100" dirty="0"/>
              <a:t>https://assets.publishing.service.gov.uk/government/uploads/system/uploads/attachment_data/file/715778/May-2018_Government-Security-Classifications-2.pdf</a:t>
            </a: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b) GDPR </a:t>
            </a:r>
            <a:r>
              <a:rPr lang="en-GB" sz="1100" dirty="0" err="1"/>
              <a:t>določa</a:t>
            </a:r>
            <a:r>
              <a:rPr lang="en-GB" sz="1100" dirty="0"/>
              <a:t> da mora </a:t>
            </a:r>
            <a:r>
              <a:rPr lang="en-GB" sz="1100" dirty="0" err="1"/>
              <a:t>biti</a:t>
            </a:r>
            <a:r>
              <a:rPr lang="en-GB" sz="1100" dirty="0"/>
              <a:t> </a:t>
            </a:r>
            <a:r>
              <a:rPr lang="en-GB" sz="1100" dirty="0" err="1"/>
              <a:t>namen</a:t>
            </a:r>
            <a:r>
              <a:rPr lang="en-GB" sz="1100" dirty="0"/>
              <a:t> </a:t>
            </a:r>
            <a:r>
              <a:rPr lang="en-GB" sz="1100" dirty="0" err="1"/>
              <a:t>obdelave</a:t>
            </a:r>
            <a:r>
              <a:rPr lang="en-GB" sz="1100" dirty="0"/>
              <a:t> </a:t>
            </a:r>
            <a:r>
              <a:rPr lang="en-GB" sz="1100" dirty="0" err="1"/>
              <a:t>podatkov</a:t>
            </a:r>
            <a:r>
              <a:rPr lang="en-GB" sz="1100" dirty="0"/>
              <a:t> </a:t>
            </a:r>
            <a:r>
              <a:rPr lang="en-GB" sz="1100" dirty="0" err="1"/>
              <a:t>določen</a:t>
            </a:r>
            <a:r>
              <a:rPr lang="en-GB" sz="1100" dirty="0"/>
              <a:t> in da ne </a:t>
            </a:r>
            <a:r>
              <a:rPr lang="en-GB" sz="1100" dirty="0" err="1"/>
              <a:t>smejo</a:t>
            </a:r>
            <a:r>
              <a:rPr lang="en-GB" sz="1100" dirty="0"/>
              <a:t> </a:t>
            </a:r>
            <a:r>
              <a:rPr lang="en-GB" sz="1100" dirty="0" err="1"/>
              <a:t>biti</a:t>
            </a:r>
            <a:r>
              <a:rPr lang="en-GB" sz="1100" dirty="0"/>
              <a:t> </a:t>
            </a:r>
            <a:r>
              <a:rPr lang="en-GB" sz="1100" dirty="0" err="1"/>
              <a:t>obdelovani</a:t>
            </a:r>
            <a:r>
              <a:rPr lang="en-GB" sz="1100" dirty="0"/>
              <a:t> v </a:t>
            </a:r>
            <a:r>
              <a:rPr lang="en-GB" sz="1100" dirty="0" err="1"/>
              <a:t>druge</a:t>
            </a:r>
            <a:r>
              <a:rPr lang="en-GB" sz="1100" dirty="0"/>
              <a:t> </a:t>
            </a:r>
            <a:r>
              <a:rPr lang="en-GB" sz="1100" dirty="0" err="1"/>
              <a:t>namene</a:t>
            </a:r>
            <a:r>
              <a:rPr lang="en-GB" sz="1100" dirty="0"/>
              <a:t>. Kogan </a:t>
            </a:r>
            <a:r>
              <a:rPr lang="en-GB" sz="1100" dirty="0" err="1"/>
              <a:t>ni</a:t>
            </a:r>
            <a:r>
              <a:rPr lang="en-GB" sz="1100" dirty="0"/>
              <a:t> </a:t>
            </a:r>
            <a:r>
              <a:rPr lang="en-GB" sz="1100" dirty="0" err="1"/>
              <a:t>nikogar</a:t>
            </a:r>
            <a:r>
              <a:rPr lang="en-GB" sz="1100" dirty="0"/>
              <a:t> </a:t>
            </a:r>
            <a:r>
              <a:rPr lang="en-GB" sz="1100" dirty="0" err="1"/>
              <a:t>obvestil</a:t>
            </a:r>
            <a:r>
              <a:rPr lang="en-GB" sz="1100" dirty="0"/>
              <a:t>, da </a:t>
            </a:r>
            <a:r>
              <a:rPr lang="en-GB" sz="1100" dirty="0" err="1"/>
              <a:t>jih</a:t>
            </a:r>
            <a:r>
              <a:rPr lang="en-GB" sz="1100" dirty="0"/>
              <a:t> </a:t>
            </a:r>
            <a:r>
              <a:rPr lang="en-GB" sz="1100" dirty="0" err="1"/>
              <a:t>bo</a:t>
            </a:r>
            <a:r>
              <a:rPr lang="en-GB" sz="1100" dirty="0"/>
              <a:t> </a:t>
            </a:r>
            <a:r>
              <a:rPr lang="en-GB" sz="1100" dirty="0" err="1"/>
              <a:t>prodal</a:t>
            </a:r>
            <a:r>
              <a:rPr lang="en-GB" sz="1100" dirty="0"/>
              <a:t> </a:t>
            </a:r>
            <a:r>
              <a:rPr lang="en-GB" sz="1100" dirty="0" err="1"/>
              <a:t>naprej</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c) </a:t>
            </a:r>
            <a:r>
              <a:rPr lang="en-GB" sz="1100" dirty="0" err="1"/>
              <a:t>Posamezniki</a:t>
            </a:r>
            <a:r>
              <a:rPr lang="en-GB" sz="1100" dirty="0"/>
              <a:t> </a:t>
            </a:r>
            <a:r>
              <a:rPr lang="en-GB" sz="1100" dirty="0" err="1"/>
              <a:t>morajo</a:t>
            </a:r>
            <a:r>
              <a:rPr lang="en-GB" sz="1100" dirty="0"/>
              <a:t> </a:t>
            </a:r>
            <a:r>
              <a:rPr lang="en-GB" sz="1100" dirty="0" err="1"/>
              <a:t>privoliti</a:t>
            </a:r>
            <a:r>
              <a:rPr lang="en-GB" sz="1100" dirty="0"/>
              <a:t> v </a:t>
            </a:r>
            <a:r>
              <a:rPr lang="en-GB" sz="1100" dirty="0" err="1"/>
              <a:t>obdelavo</a:t>
            </a:r>
            <a:r>
              <a:rPr lang="en-GB" sz="1100" dirty="0"/>
              <a:t> </a:t>
            </a:r>
            <a:r>
              <a:rPr lang="en-GB" sz="1100" dirty="0" err="1"/>
              <a:t>podatkov</a:t>
            </a:r>
            <a:r>
              <a:rPr lang="en-GB" sz="1100" dirty="0"/>
              <a:t>. </a:t>
            </a:r>
            <a:r>
              <a:rPr lang="en-GB" sz="1100" dirty="0" err="1"/>
              <a:t>Ogromna</a:t>
            </a:r>
            <a:r>
              <a:rPr lang="en-GB" sz="1100" dirty="0"/>
              <a:t> </a:t>
            </a:r>
            <a:r>
              <a:rPr lang="en-GB" sz="1100" dirty="0" err="1"/>
              <a:t>večina</a:t>
            </a:r>
            <a:r>
              <a:rPr lang="en-GB" sz="1100" dirty="0"/>
              <a:t> </a:t>
            </a:r>
            <a:r>
              <a:rPr lang="en-GB" sz="1100" dirty="0" err="1"/>
              <a:t>ni</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d) </a:t>
            </a:r>
            <a:r>
              <a:rPr lang="en-GB" sz="1100" dirty="0" err="1"/>
              <a:t>Zagotovljena</a:t>
            </a:r>
            <a:r>
              <a:rPr lang="en-GB" sz="1100" dirty="0"/>
              <a:t> mora </a:t>
            </a:r>
            <a:r>
              <a:rPr lang="en-GB" sz="1100" dirty="0" err="1"/>
              <a:t>biti</a:t>
            </a:r>
            <a:r>
              <a:rPr lang="en-GB" sz="1100" dirty="0"/>
              <a:t> </a:t>
            </a:r>
            <a:r>
              <a:rPr lang="en-GB" sz="1100" dirty="0" err="1"/>
              <a:t>anoninmnost</a:t>
            </a:r>
            <a:r>
              <a:rPr lang="en-GB" sz="1100" dirty="0"/>
              <a:t> pa </a:t>
            </a:r>
            <a:r>
              <a:rPr lang="en-GB" sz="1100" dirty="0" err="1"/>
              <a:t>ni</a:t>
            </a:r>
            <a:r>
              <a:rPr lang="en-GB" sz="1100" dirty="0"/>
              <a:t> </a:t>
            </a:r>
            <a:r>
              <a:rPr lang="en-GB" sz="1100" dirty="0" err="1"/>
              <a:t>bila</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e) </a:t>
            </a:r>
            <a:r>
              <a:rPr lang="en-GB" sz="1100" dirty="0" err="1"/>
              <a:t>Doba</a:t>
            </a:r>
            <a:r>
              <a:rPr lang="en-GB" sz="1100" dirty="0"/>
              <a:t> </a:t>
            </a:r>
            <a:r>
              <a:rPr lang="en-GB" sz="1100" dirty="0" err="1"/>
              <a:t>hranjenja</a:t>
            </a:r>
            <a:r>
              <a:rPr lang="en-GB" sz="1100" dirty="0"/>
              <a:t> mora </a:t>
            </a:r>
            <a:r>
              <a:rPr lang="en-GB" sz="1100" dirty="0" err="1"/>
              <a:t>biti</a:t>
            </a:r>
            <a:r>
              <a:rPr lang="en-GB" sz="1100" dirty="0"/>
              <a:t> </a:t>
            </a:r>
            <a:r>
              <a:rPr lang="en-GB" sz="1100" dirty="0" err="1"/>
              <a:t>določena</a:t>
            </a:r>
            <a:r>
              <a:rPr lang="en-GB" sz="1100" dirty="0"/>
              <a:t>, </a:t>
            </a:r>
            <a:r>
              <a:rPr lang="en-GB" sz="1100" dirty="0" err="1"/>
              <a:t>oziroma</a:t>
            </a:r>
            <a:r>
              <a:rPr lang="en-GB" sz="1100" dirty="0"/>
              <a:t> datum </a:t>
            </a:r>
            <a:r>
              <a:rPr lang="en-GB" sz="1100" dirty="0" err="1"/>
              <a:t>uničenja</a:t>
            </a:r>
            <a:r>
              <a:rPr lang="en-GB" sz="1100" dirty="0"/>
              <a:t>. Pa </a:t>
            </a:r>
            <a:r>
              <a:rPr lang="en-GB" sz="1100" dirty="0" err="1"/>
              <a:t>ni</a:t>
            </a:r>
            <a:r>
              <a:rPr lang="en-GB" sz="1100" dirty="0"/>
              <a:t> </a:t>
            </a:r>
            <a:r>
              <a:rPr lang="en-GB" sz="1100" dirty="0" err="1"/>
              <a:t>bil</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Postmaster po </a:t>
            </a:r>
            <a:r>
              <a:rPr lang="en-GB" sz="1100" dirty="0" err="1"/>
              <a:t>nalogu</a:t>
            </a:r>
            <a:r>
              <a:rPr lang="en-GB" sz="1100" dirty="0"/>
              <a:t> CISO, </a:t>
            </a:r>
            <a:r>
              <a:rPr lang="en-GB" sz="1100" dirty="0" err="1"/>
              <a:t>briše</a:t>
            </a:r>
            <a:r>
              <a:rPr lang="en-GB" sz="1100" dirty="0"/>
              <a:t> </a:t>
            </a:r>
            <a:r>
              <a:rPr lang="en-GB" sz="1100" dirty="0" err="1"/>
              <a:t>poštni</a:t>
            </a:r>
            <a:r>
              <a:rPr lang="en-GB" sz="1100" dirty="0"/>
              <a:t> </a:t>
            </a:r>
            <a:r>
              <a:rPr lang="en-GB" sz="1100" dirty="0" err="1"/>
              <a:t>predal</a:t>
            </a:r>
            <a:r>
              <a:rPr lang="en-GB" sz="1100" dirty="0"/>
              <a:t>. </a:t>
            </a:r>
            <a:r>
              <a:rPr lang="en-GB" sz="1100" dirty="0" err="1"/>
              <a:t>Saj</a:t>
            </a:r>
            <a:r>
              <a:rPr lang="en-GB" sz="1100" dirty="0"/>
              <a:t> to </a:t>
            </a:r>
            <a:r>
              <a:rPr lang="en-GB" sz="1100" dirty="0" err="1"/>
              <a:t>niso</a:t>
            </a:r>
            <a:r>
              <a:rPr lang="en-GB" sz="1100" dirty="0"/>
              <a:t> </a:t>
            </a:r>
            <a:r>
              <a:rPr lang="en-GB" sz="1100" dirty="0" err="1"/>
              <a:t>poslovni</a:t>
            </a:r>
            <a:r>
              <a:rPr lang="en-GB" sz="1100" dirty="0"/>
              <a:t> </a:t>
            </a:r>
            <a:r>
              <a:rPr lang="en-GB" sz="1100" dirty="0" err="1"/>
              <a:t>podatki</a:t>
            </a:r>
            <a:r>
              <a:rPr lang="en-GB" sz="1100" dirty="0"/>
              <a:t>, ki </a:t>
            </a:r>
            <a:r>
              <a:rPr lang="en-GB" sz="1100" dirty="0" err="1"/>
              <a:t>jih</a:t>
            </a:r>
            <a:r>
              <a:rPr lang="en-GB" sz="1100" dirty="0"/>
              <a:t> </a:t>
            </a:r>
            <a:r>
              <a:rPr lang="en-GB" sz="1100" dirty="0" err="1"/>
              <a:t>moramo</a:t>
            </a:r>
            <a:r>
              <a:rPr lang="en-GB" sz="1100" dirty="0"/>
              <a:t> </a:t>
            </a:r>
            <a:r>
              <a:rPr lang="en-GB" sz="1100" dirty="0" err="1"/>
              <a:t>hraniti</a:t>
            </a:r>
            <a:r>
              <a:rPr lang="en-GB" sz="1100" dirty="0"/>
              <a:t>. Pa so. </a:t>
            </a:r>
          </a:p>
          <a:p>
            <a:endParaRPr lang="sl-SI" sz="1100" dirty="0"/>
          </a:p>
          <a:p>
            <a:pPr>
              <a:lnSpc>
                <a:spcPct val="120000"/>
              </a:lnSpc>
              <a:spcBef>
                <a:spcPts val="536"/>
              </a:spcBef>
              <a:buClr>
                <a:srgbClr val="FF0000"/>
              </a:buClr>
              <a:buSzPct val="70000"/>
              <a:buFont typeface="Wingdings" panose="05000000000000000000" pitchFamily="2" charset="2"/>
              <a:buNone/>
              <a:defRPr/>
            </a:pPr>
            <a:endParaRPr lang="sl-SI" sz="1100" dirty="0">
              <a:latin typeface="Garamond"/>
              <a:cs typeface="Garamond"/>
              <a:sym typeface="Garamond" pitchFamily="18" charset="0"/>
            </a:endParaRPr>
          </a:p>
        </p:txBody>
      </p:sp>
      <p:sp>
        <p:nvSpPr>
          <p:cNvPr id="4" name="Slide Number Placeholder 3"/>
          <p:cNvSpPr>
            <a:spLocks noGrp="1"/>
          </p:cNvSpPr>
          <p:nvPr>
            <p:ph type="sldNum" sz="quarter" idx="5"/>
          </p:nvPr>
        </p:nvSpPr>
        <p:spPr/>
        <p:txBody>
          <a:bodyPr/>
          <a:lstStyle/>
          <a:p>
            <a:fld id="{2F42A9C3-C4C6-4101-903E-C3FA7F28B62F}" type="slidenum">
              <a:rPr lang="sl-SI" smtClean="0"/>
              <a:t>78</a:t>
            </a:fld>
            <a:endParaRPr lang="sl-SI"/>
          </a:p>
        </p:txBody>
      </p:sp>
    </p:spTree>
    <p:extLst>
      <p:ext uri="{BB962C8B-B14F-4D97-AF65-F5344CB8AC3E}">
        <p14:creationId xmlns:p14="http://schemas.microsoft.com/office/powerpoint/2010/main" val="42050717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79</a:t>
            </a:fld>
            <a:endParaRPr lang="sl-SI"/>
          </a:p>
        </p:txBody>
      </p:sp>
    </p:spTree>
    <p:extLst>
      <p:ext uri="{BB962C8B-B14F-4D97-AF65-F5344CB8AC3E}">
        <p14:creationId xmlns:p14="http://schemas.microsoft.com/office/powerpoint/2010/main" val="1285457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https://blog.malwarebytes.com/cybercrime/2017/05/how-did-wannacry-ransomworm-spread/</a:t>
            </a:r>
          </a:p>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11</a:t>
            </a:fld>
            <a:endParaRPr lang="sl-SI"/>
          </a:p>
        </p:txBody>
      </p:sp>
    </p:spTree>
    <p:extLst>
      <p:ext uri="{BB962C8B-B14F-4D97-AF65-F5344CB8AC3E}">
        <p14:creationId xmlns:p14="http://schemas.microsoft.com/office/powerpoint/2010/main" val="3092946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https://blog.malwarebytes.com/cybercrime/2017/05/how-did-wannacry-ransomworm-spread/</a:t>
            </a:r>
          </a:p>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12</a:t>
            </a:fld>
            <a:endParaRPr lang="sl-SI"/>
          </a:p>
        </p:txBody>
      </p:sp>
    </p:spTree>
    <p:extLst>
      <p:ext uri="{BB962C8B-B14F-4D97-AF65-F5344CB8AC3E}">
        <p14:creationId xmlns:p14="http://schemas.microsoft.com/office/powerpoint/2010/main" val="82742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NotPetya</a:t>
            </a:r>
            <a:r>
              <a:rPr lang="en-US" dirty="0"/>
              <a:t> – superficially  resembles Petya (ransomware trojan from March 2016).</a:t>
            </a:r>
          </a:p>
          <a:p>
            <a:endParaRPr lang="en-US" dirty="0"/>
          </a:p>
          <a:p>
            <a:r>
              <a:rPr lang="en-US" dirty="0"/>
              <a:t>https://www.bleepingcomputer.com/news/security/more-security-firms-confirm-notpetya-shoddy-code-is-making-recovery-impossible/</a:t>
            </a:r>
          </a:p>
          <a:p>
            <a:endParaRPr lang="en-US" dirty="0"/>
          </a:p>
          <a:p>
            <a:r>
              <a:rPr lang="en-US" dirty="0"/>
              <a:t>https://www.theregister.co.uk/2017/06/28/petya_notpetya_ransomware/</a:t>
            </a:r>
          </a:p>
          <a:p>
            <a:r>
              <a:rPr lang="en-US" dirty="0"/>
              <a:t>https://www.bleepingcomputer.com/news/security/security-firms-find-thin-lines-connecting-notpetya-to-ukraine-power-grid-attacks/</a:t>
            </a:r>
          </a:p>
          <a:p>
            <a:endParaRPr lang="en-US" dirty="0"/>
          </a:p>
          <a:p>
            <a:endParaRPr lang="en-US" dirty="0"/>
          </a:p>
          <a:p>
            <a:r>
              <a:rPr lang="en-US" sz="1200" b="0" i="0" kern="1200" dirty="0">
                <a:solidFill>
                  <a:schemeClr val="tx1"/>
                </a:solidFill>
                <a:effectLst/>
                <a:latin typeface="Arial" panose="020B0604020202020204" pitchFamily="34" charset="0"/>
                <a:ea typeface="+mn-ea"/>
                <a:cs typeface="+mn-cs"/>
              </a:rPr>
              <a:t>Petya utilizes a payload that infects the computer's </a:t>
            </a:r>
            <a:r>
              <a:rPr lang="en-US" sz="1200" b="0" i="0" u="none" strike="noStrike" kern="1200" dirty="0">
                <a:solidFill>
                  <a:schemeClr val="tx1"/>
                </a:solidFill>
                <a:effectLst/>
                <a:latin typeface="Arial" panose="020B0604020202020204" pitchFamily="34" charset="0"/>
                <a:ea typeface="+mn-ea"/>
                <a:cs typeface="+mn-cs"/>
                <a:hlinkClick r:id="rId3" tooltip="Master boot record"/>
              </a:rPr>
              <a:t>master boot record</a:t>
            </a:r>
            <a:r>
              <a:rPr lang="en-US" sz="1200" b="0" i="0" kern="1200" dirty="0">
                <a:solidFill>
                  <a:schemeClr val="tx1"/>
                </a:solidFill>
                <a:effectLst/>
                <a:latin typeface="Arial" panose="020B0604020202020204" pitchFamily="34" charset="0"/>
                <a:ea typeface="+mn-ea"/>
                <a:cs typeface="+mn-cs"/>
              </a:rPr>
              <a:t> (MBR), overwriting the Windows </a:t>
            </a:r>
            <a:r>
              <a:rPr lang="en-US" sz="1200" b="0" i="0" u="none" strike="noStrike" kern="1200" dirty="0">
                <a:solidFill>
                  <a:schemeClr val="tx1"/>
                </a:solidFill>
                <a:effectLst/>
                <a:latin typeface="Arial" panose="020B0604020202020204" pitchFamily="34" charset="0"/>
                <a:ea typeface="+mn-ea"/>
                <a:cs typeface="+mn-cs"/>
                <a:hlinkClick r:id="rId4" tooltip="Bootloader"/>
              </a:rPr>
              <a:t>bootloader</a:t>
            </a:r>
            <a:r>
              <a:rPr lang="en-US" sz="1200" b="0" i="0" kern="1200" dirty="0">
                <a:solidFill>
                  <a:schemeClr val="tx1"/>
                </a:solidFill>
                <a:effectLst/>
                <a:latin typeface="Arial" panose="020B0604020202020204" pitchFamily="34" charset="0"/>
                <a:ea typeface="+mn-ea"/>
                <a:cs typeface="+mn-cs"/>
              </a:rPr>
              <a:t>, and then triggering a restart. On the next startup, the payload is executed, which encrypts the </a:t>
            </a:r>
            <a:r>
              <a:rPr lang="en-US" sz="1200" b="0" i="0" u="none" strike="noStrike" kern="1200" dirty="0">
                <a:solidFill>
                  <a:schemeClr val="tx1"/>
                </a:solidFill>
                <a:effectLst/>
                <a:latin typeface="Arial" panose="020B0604020202020204" pitchFamily="34" charset="0"/>
                <a:ea typeface="+mn-ea"/>
                <a:cs typeface="+mn-cs"/>
                <a:hlinkClick r:id="rId5" tooltip="Master File Table"/>
              </a:rPr>
              <a:t>Master File Table</a:t>
            </a:r>
            <a:r>
              <a:rPr lang="en-US" sz="1200" b="0" i="0" kern="1200" dirty="0">
                <a:solidFill>
                  <a:schemeClr val="tx1"/>
                </a:solidFill>
                <a:effectLst/>
                <a:latin typeface="Arial" panose="020B0604020202020204" pitchFamily="34" charset="0"/>
                <a:ea typeface="+mn-ea"/>
                <a:cs typeface="+mn-cs"/>
              </a:rPr>
              <a:t> of the </a:t>
            </a:r>
            <a:r>
              <a:rPr lang="en-US" sz="1200" b="0" i="0" u="none" strike="noStrike" kern="1200" dirty="0">
                <a:solidFill>
                  <a:schemeClr val="tx1"/>
                </a:solidFill>
                <a:effectLst/>
                <a:latin typeface="Arial" panose="020B0604020202020204" pitchFamily="34" charset="0"/>
                <a:ea typeface="+mn-ea"/>
                <a:cs typeface="+mn-cs"/>
                <a:hlinkClick r:id="rId6" tooltip="NTFS"/>
              </a:rPr>
              <a:t>NTFS</a:t>
            </a:r>
            <a:r>
              <a:rPr lang="en-US" sz="1200" b="0" i="0" kern="1200" dirty="0">
                <a:solidFill>
                  <a:schemeClr val="tx1"/>
                </a:solidFill>
                <a:effectLst/>
                <a:latin typeface="Arial" panose="020B0604020202020204" pitchFamily="34" charset="0"/>
                <a:ea typeface="+mn-ea"/>
                <a:cs typeface="+mn-cs"/>
              </a:rPr>
              <a:t> </a:t>
            </a:r>
            <a:r>
              <a:rPr lang="en-US" sz="1200" b="0" i="0" u="none" strike="noStrike" kern="1200" dirty="0">
                <a:solidFill>
                  <a:schemeClr val="tx1"/>
                </a:solidFill>
                <a:effectLst/>
                <a:latin typeface="Arial" panose="020B0604020202020204" pitchFamily="34" charset="0"/>
                <a:ea typeface="+mn-ea"/>
                <a:cs typeface="+mn-cs"/>
                <a:hlinkClick r:id="rId7" tooltip="File system"/>
              </a:rPr>
              <a:t>file system</a:t>
            </a:r>
            <a:r>
              <a:rPr lang="en-US" sz="1200" b="0" i="0" kern="1200" dirty="0">
                <a:solidFill>
                  <a:schemeClr val="tx1"/>
                </a:solidFill>
                <a:effectLst/>
                <a:latin typeface="Arial" panose="020B0604020202020204" pitchFamily="34" charset="0"/>
                <a:ea typeface="+mn-ea"/>
                <a:cs typeface="+mn-cs"/>
              </a:rPr>
              <a:t>, and then displays the ransom message demanding a payment made in </a:t>
            </a:r>
            <a:r>
              <a:rPr lang="en-US" sz="1200" b="0" i="0" u="none" strike="noStrike" kern="1200" dirty="0">
                <a:solidFill>
                  <a:schemeClr val="tx1"/>
                </a:solidFill>
                <a:effectLst/>
                <a:latin typeface="Arial" panose="020B0604020202020204" pitchFamily="34" charset="0"/>
                <a:ea typeface="+mn-ea"/>
                <a:cs typeface="+mn-cs"/>
                <a:hlinkClick r:id="rId8" tooltip="Bitcoin"/>
              </a:rPr>
              <a:t>Bitcoin</a:t>
            </a:r>
            <a:r>
              <a:rPr lang="en-US" sz="1200" b="0" i="0" kern="1200" dirty="0">
                <a:solidFill>
                  <a:schemeClr val="tx1"/>
                </a:solidFill>
                <a:effectLst/>
                <a:latin typeface="Arial" panose="020B0604020202020204" pitchFamily="34" charset="0"/>
                <a:ea typeface="+mn-ea"/>
                <a:cs typeface="+mn-cs"/>
              </a:rPr>
              <a:t>.</a:t>
            </a:r>
            <a:r>
              <a:rPr lang="en-US" sz="1200" b="0" i="0" u="none" strike="noStrike" kern="1200" baseline="30000" dirty="0">
                <a:solidFill>
                  <a:schemeClr val="tx1"/>
                </a:solidFill>
                <a:effectLst/>
                <a:latin typeface="Arial" panose="020B0604020202020204" pitchFamily="34" charset="0"/>
                <a:ea typeface="+mn-ea"/>
                <a:cs typeface="+mn-cs"/>
                <a:hlinkClick r:id="rId9"/>
              </a:rPr>
              <a:t>[15]</a:t>
            </a:r>
            <a:r>
              <a:rPr lang="en-US" sz="1200" b="0" i="0" u="none" strike="noStrike" kern="1200" baseline="30000" dirty="0">
                <a:solidFill>
                  <a:schemeClr val="tx1"/>
                </a:solidFill>
                <a:effectLst/>
                <a:latin typeface="Arial" panose="020B0604020202020204" pitchFamily="34" charset="0"/>
                <a:ea typeface="+mn-ea"/>
                <a:cs typeface="+mn-cs"/>
                <a:hlinkClick r:id="rId10"/>
              </a:rPr>
              <a:t>[2]</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During this process, text purportedly output by </a:t>
            </a:r>
            <a:r>
              <a:rPr lang="en-US" sz="1200" b="0" i="0" u="none" strike="noStrike" kern="1200" dirty="0" err="1">
                <a:solidFill>
                  <a:schemeClr val="tx1"/>
                </a:solidFill>
                <a:effectLst/>
                <a:latin typeface="Arial" panose="020B0604020202020204" pitchFamily="34" charset="0"/>
                <a:ea typeface="+mn-ea"/>
                <a:cs typeface="+mn-cs"/>
                <a:hlinkClick r:id="rId12" tooltip="Chkdsk"/>
              </a:rPr>
              <a:t>chkdsk</a:t>
            </a:r>
            <a:r>
              <a:rPr lang="en-US" sz="1200" b="0" i="0" kern="1200" dirty="0">
                <a:solidFill>
                  <a:schemeClr val="tx1"/>
                </a:solidFill>
                <a:effectLst/>
                <a:latin typeface="Arial" panose="020B0604020202020204" pitchFamily="34" charset="0"/>
                <a:ea typeface="+mn-ea"/>
                <a:cs typeface="+mn-cs"/>
              </a:rPr>
              <a:t>, Windows' file system scanner, is displayed on-screen, suggesting that the hard drive's sectors are being repaired.</a:t>
            </a:r>
            <a:r>
              <a:rPr lang="en-US" sz="1200" b="0" i="0" u="none" strike="noStrike" kern="1200" baseline="30000" dirty="0">
                <a:solidFill>
                  <a:schemeClr val="tx1"/>
                </a:solidFill>
                <a:effectLst/>
                <a:latin typeface="Arial" panose="020B0604020202020204" pitchFamily="34" charset="0"/>
                <a:ea typeface="+mn-ea"/>
                <a:cs typeface="+mn-cs"/>
                <a:hlinkClick r:id="rId13"/>
              </a:rPr>
              <a:t>[1]</a:t>
            </a:r>
            <a:r>
              <a:rPr lang="en-US" sz="1200" b="0" i="0" kern="1200" dirty="0">
                <a:solidFill>
                  <a:schemeClr val="tx1"/>
                </a:solidFill>
                <a:effectLst/>
                <a:latin typeface="Arial" panose="020B0604020202020204" pitchFamily="34" charset="0"/>
                <a:ea typeface="+mn-ea"/>
                <a:cs typeface="+mn-cs"/>
              </a:rPr>
              <a:t> The original payload required the user to grant it administrative privileges; one variant of Petya was bundled with an alternate payload known as Mischa, which is used if Petya fails to install. Mischa is a more conventional ransomware payload that encrypts user documents, as well as executable files, and does not require administrative privileges to execute.</a:t>
            </a:r>
            <a:r>
              <a:rPr lang="en-US" sz="1200" b="0" i="0" u="none" strike="noStrike" kern="1200" baseline="30000" dirty="0">
                <a:solidFill>
                  <a:schemeClr val="tx1"/>
                </a:solidFill>
                <a:effectLst/>
                <a:latin typeface="Arial" panose="020B0604020202020204" pitchFamily="34" charset="0"/>
                <a:ea typeface="+mn-ea"/>
                <a:cs typeface="+mn-cs"/>
                <a:hlinkClick r:id="rId10"/>
              </a:rPr>
              <a:t>[2]</a:t>
            </a:r>
            <a:r>
              <a:rPr lang="en-US" sz="1200" b="0" i="0" kern="1200" dirty="0">
                <a:solidFill>
                  <a:schemeClr val="tx1"/>
                </a:solidFill>
                <a:effectLst/>
                <a:latin typeface="Arial" panose="020B0604020202020204" pitchFamily="34" charset="0"/>
                <a:ea typeface="+mn-ea"/>
                <a:cs typeface="+mn-cs"/>
              </a:rPr>
              <a:t> The earlier versions of Petya disguised its payload as a </a:t>
            </a:r>
            <a:r>
              <a:rPr lang="en-US" sz="1200" b="0" i="0" u="none" strike="noStrike" kern="1200" dirty="0">
                <a:solidFill>
                  <a:schemeClr val="tx1"/>
                </a:solidFill>
                <a:effectLst/>
                <a:latin typeface="Arial" panose="020B0604020202020204" pitchFamily="34" charset="0"/>
                <a:ea typeface="+mn-ea"/>
                <a:cs typeface="+mn-cs"/>
                <a:hlinkClick r:id="rId14" tooltip="PDF"/>
              </a:rPr>
              <a:t>PDF</a:t>
            </a:r>
            <a:r>
              <a:rPr lang="en-US" sz="1200" b="0" i="0" kern="1200" dirty="0">
                <a:solidFill>
                  <a:schemeClr val="tx1"/>
                </a:solidFill>
                <a:effectLst/>
                <a:latin typeface="Arial" panose="020B0604020202020204" pitchFamily="34" charset="0"/>
                <a:ea typeface="+mn-ea"/>
                <a:cs typeface="+mn-cs"/>
              </a:rPr>
              <a:t> file, attached to an e-mail.</a:t>
            </a:r>
            <a:r>
              <a:rPr lang="en-US" sz="1200" b="0" i="0" u="none" strike="noStrike" kern="1200" baseline="30000" dirty="0">
                <a:solidFill>
                  <a:schemeClr val="tx1"/>
                </a:solidFill>
                <a:effectLst/>
                <a:latin typeface="Arial" panose="020B0604020202020204" pitchFamily="34" charset="0"/>
                <a:ea typeface="+mn-ea"/>
                <a:cs typeface="+mn-cs"/>
                <a:hlinkClick r:id="rId10"/>
              </a:rPr>
              <a:t>[2]</a:t>
            </a:r>
            <a:endParaRPr lang="en-US"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The "</a:t>
            </a:r>
            <a:r>
              <a:rPr lang="en-US" sz="1200" b="0" i="0" kern="1200" dirty="0" err="1">
                <a:solidFill>
                  <a:schemeClr val="tx1"/>
                </a:solidFill>
                <a:effectLst/>
                <a:latin typeface="Arial" panose="020B0604020202020204" pitchFamily="34" charset="0"/>
                <a:ea typeface="+mn-ea"/>
                <a:cs typeface="+mn-cs"/>
              </a:rPr>
              <a:t>NotPetya</a:t>
            </a:r>
            <a:r>
              <a:rPr lang="en-US" sz="1200" b="0" i="0" kern="1200" dirty="0">
                <a:solidFill>
                  <a:schemeClr val="tx1"/>
                </a:solidFill>
                <a:effectLst/>
                <a:latin typeface="Arial" panose="020B0604020202020204" pitchFamily="34" charset="0"/>
                <a:ea typeface="+mn-ea"/>
                <a:cs typeface="+mn-cs"/>
              </a:rPr>
              <a:t>" variant utilized in the 2017 attack utilizes </a:t>
            </a:r>
            <a:r>
              <a:rPr lang="en-US" sz="1200" b="0" i="0" u="none" strike="noStrike" kern="1200" dirty="0" err="1">
                <a:solidFill>
                  <a:schemeClr val="tx1"/>
                </a:solidFill>
                <a:effectLst/>
                <a:latin typeface="Arial" panose="020B0604020202020204" pitchFamily="34" charset="0"/>
                <a:ea typeface="+mn-ea"/>
                <a:cs typeface="+mn-cs"/>
                <a:hlinkClick r:id="rId15" tooltip="EternalBlue"/>
              </a:rPr>
              <a:t>EternalBlue</a:t>
            </a:r>
            <a:r>
              <a:rPr lang="en-US" sz="1200" b="0" i="0" kern="1200" dirty="0">
                <a:solidFill>
                  <a:schemeClr val="tx1"/>
                </a:solidFill>
                <a:effectLst/>
                <a:latin typeface="Arial" panose="020B0604020202020204" pitchFamily="34" charset="0"/>
                <a:ea typeface="+mn-ea"/>
                <a:cs typeface="+mn-cs"/>
              </a:rPr>
              <a:t>, an </a:t>
            </a:r>
            <a:r>
              <a:rPr lang="en-US" sz="1200" b="0" i="0" u="none" strike="noStrike" kern="1200" dirty="0">
                <a:solidFill>
                  <a:schemeClr val="tx1"/>
                </a:solidFill>
                <a:effectLst/>
                <a:latin typeface="Arial" panose="020B0604020202020204" pitchFamily="34" charset="0"/>
                <a:ea typeface="+mn-ea"/>
                <a:cs typeface="+mn-cs"/>
                <a:hlinkClick r:id="rId16" tooltip="Exploit (computer security)"/>
              </a:rPr>
              <a:t>exploit</a:t>
            </a:r>
            <a:r>
              <a:rPr lang="en-US" sz="1200" b="0" i="0" kern="1200" dirty="0">
                <a:solidFill>
                  <a:schemeClr val="tx1"/>
                </a:solidFill>
                <a:effectLst/>
                <a:latin typeface="Arial" panose="020B0604020202020204" pitchFamily="34" charset="0"/>
                <a:ea typeface="+mn-ea"/>
                <a:cs typeface="+mn-cs"/>
              </a:rPr>
              <a:t> of a </a:t>
            </a:r>
            <a:r>
              <a:rPr lang="en-US" sz="1200" b="0" i="0" u="none" strike="noStrike" kern="1200" dirty="0">
                <a:solidFill>
                  <a:schemeClr val="tx1"/>
                </a:solidFill>
                <a:effectLst/>
                <a:latin typeface="Arial" panose="020B0604020202020204" pitchFamily="34" charset="0"/>
                <a:ea typeface="+mn-ea"/>
                <a:cs typeface="+mn-cs"/>
                <a:hlinkClick r:id="rId17" tooltip="Vulnerability (computing)"/>
              </a:rPr>
              <a:t>vulnerability</a:t>
            </a:r>
            <a:r>
              <a:rPr lang="en-US" sz="1200" b="0" i="0" kern="1200" dirty="0">
                <a:solidFill>
                  <a:schemeClr val="tx1"/>
                </a:solidFill>
                <a:effectLst/>
                <a:latin typeface="Arial" panose="020B0604020202020204" pitchFamily="34" charset="0"/>
                <a:ea typeface="+mn-ea"/>
                <a:cs typeface="+mn-cs"/>
              </a:rPr>
              <a:t> in Windows' </a:t>
            </a:r>
            <a:r>
              <a:rPr lang="en-US" sz="1200" b="0" i="0" u="none" strike="noStrike" kern="1200" dirty="0">
                <a:solidFill>
                  <a:schemeClr val="tx1"/>
                </a:solidFill>
                <a:effectLst/>
                <a:latin typeface="Arial" panose="020B0604020202020204" pitchFamily="34" charset="0"/>
                <a:ea typeface="+mn-ea"/>
                <a:cs typeface="+mn-cs"/>
                <a:hlinkClick r:id="rId18" tooltip="Server Message Block"/>
              </a:rPr>
              <a:t>Server Message Block</a:t>
            </a:r>
            <a:r>
              <a:rPr lang="en-US" sz="1200" b="0" i="0" kern="1200" dirty="0">
                <a:solidFill>
                  <a:schemeClr val="tx1"/>
                </a:solidFill>
                <a:effectLst/>
                <a:latin typeface="Arial" panose="020B0604020202020204" pitchFamily="34" charset="0"/>
                <a:ea typeface="+mn-ea"/>
                <a:cs typeface="+mn-cs"/>
              </a:rPr>
              <a:t> (SMB) protocol generally believed to have been developed by the U.S. </a:t>
            </a:r>
            <a:r>
              <a:rPr lang="en-US" sz="1200" b="0" i="0" u="none" strike="noStrike" kern="1200" dirty="0">
                <a:solidFill>
                  <a:schemeClr val="tx1"/>
                </a:solidFill>
                <a:effectLst/>
                <a:latin typeface="Arial" panose="020B0604020202020204" pitchFamily="34" charset="0"/>
                <a:ea typeface="+mn-ea"/>
                <a:cs typeface="+mn-cs"/>
                <a:hlinkClick r:id="rId19" tooltip="National Security Agency"/>
              </a:rPr>
              <a:t>National Security Agency</a:t>
            </a:r>
            <a:r>
              <a:rPr lang="en-US" sz="1200" b="0" i="0" kern="1200" dirty="0">
                <a:solidFill>
                  <a:schemeClr val="tx1"/>
                </a:solidFill>
                <a:effectLst/>
                <a:latin typeface="Arial" panose="020B0604020202020204" pitchFamily="34" charset="0"/>
                <a:ea typeface="+mn-ea"/>
                <a:cs typeface="+mn-cs"/>
              </a:rPr>
              <a:t> (NSA),</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which was leaked in April 2017 and also used by </a:t>
            </a:r>
            <a:r>
              <a:rPr lang="en-US" sz="1200" b="0" i="0" u="none" strike="noStrike" kern="1200" dirty="0">
                <a:solidFill>
                  <a:schemeClr val="tx1"/>
                </a:solidFill>
                <a:effectLst/>
                <a:latin typeface="Arial" panose="020B0604020202020204" pitchFamily="34" charset="0"/>
                <a:ea typeface="+mn-ea"/>
                <a:cs typeface="+mn-cs"/>
                <a:hlinkClick r:id="rId20" tooltip="WannaCry"/>
              </a:rPr>
              <a:t>WannaCry</a:t>
            </a:r>
            <a:r>
              <a:rPr lang="en-US" sz="1200" b="0" i="0" kern="1200" dirty="0">
                <a:solidFill>
                  <a:schemeClr val="tx1"/>
                </a:solidFill>
                <a:effectLst/>
                <a:latin typeface="Arial" panose="020B0604020202020204" pitchFamily="34" charset="0"/>
                <a:ea typeface="+mn-ea"/>
                <a:cs typeface="+mn-cs"/>
              </a:rPr>
              <a:t>.</a:t>
            </a:r>
            <a:r>
              <a:rPr lang="en-US" sz="1200" b="0" i="0" u="none" strike="noStrike" kern="1200" baseline="30000" dirty="0">
                <a:solidFill>
                  <a:schemeClr val="tx1"/>
                </a:solidFill>
                <a:effectLst/>
                <a:latin typeface="Arial" panose="020B0604020202020204" pitchFamily="34" charset="0"/>
                <a:ea typeface="+mn-ea"/>
                <a:cs typeface="+mn-cs"/>
                <a:hlinkClick r:id="rId21"/>
              </a:rPr>
              <a:t>[17]</a:t>
            </a:r>
            <a:r>
              <a:rPr lang="en-US" sz="1200" b="0" i="0" u="none" strike="noStrike" kern="1200" baseline="30000" dirty="0">
                <a:solidFill>
                  <a:schemeClr val="tx1"/>
                </a:solidFill>
                <a:effectLst/>
                <a:latin typeface="Arial" panose="020B0604020202020204" pitchFamily="34" charset="0"/>
                <a:ea typeface="+mn-ea"/>
                <a:cs typeface="+mn-cs"/>
                <a:hlinkClick r:id="rId11"/>
              </a:rPr>
              <a:t>[16]</a:t>
            </a:r>
            <a:r>
              <a:rPr lang="en-US" sz="1200" b="0" i="0" kern="1200" dirty="0">
                <a:solidFill>
                  <a:schemeClr val="tx1"/>
                </a:solidFill>
                <a:effectLst/>
                <a:latin typeface="Arial" panose="020B0604020202020204" pitchFamily="34" charset="0"/>
                <a:ea typeface="+mn-ea"/>
                <a:cs typeface="+mn-cs"/>
              </a:rPr>
              <a:t> The malware uses multiple techniques </a:t>
            </a:r>
            <a:r>
              <a:rPr lang="en-US" sz="1200" b="0" i="0" u="none" strike="noStrike" kern="1200" dirty="0">
                <a:solidFill>
                  <a:schemeClr val="tx1"/>
                </a:solidFill>
                <a:effectLst/>
                <a:latin typeface="Arial" panose="020B0604020202020204" pitchFamily="34" charset="0"/>
                <a:ea typeface="+mn-ea"/>
                <a:cs typeface="+mn-cs"/>
                <a:hlinkClick r:id="rId22" tooltip="Vector (malware)"/>
              </a:rPr>
              <a:t>to spread</a:t>
            </a:r>
            <a:r>
              <a:rPr lang="en-US" sz="1200" b="0" i="0" kern="1200" dirty="0">
                <a:solidFill>
                  <a:schemeClr val="tx1"/>
                </a:solidFill>
                <a:effectLst/>
                <a:latin typeface="Arial" panose="020B0604020202020204" pitchFamily="34" charset="0"/>
                <a:ea typeface="+mn-ea"/>
                <a:cs typeface="+mn-cs"/>
              </a:rPr>
              <a:t> to other computers on the same network, including harvesting passwords.</a:t>
            </a:r>
            <a:r>
              <a:rPr lang="en-US" sz="1200" b="0" i="0" u="none" strike="noStrike" kern="1200" baseline="30000" dirty="0">
                <a:solidFill>
                  <a:schemeClr val="tx1"/>
                </a:solidFill>
                <a:effectLst/>
                <a:latin typeface="Arial" panose="020B0604020202020204" pitchFamily="34" charset="0"/>
                <a:ea typeface="+mn-ea"/>
                <a:cs typeface="+mn-cs"/>
                <a:hlinkClick r:id="rId23"/>
              </a:rPr>
              <a:t>[18]</a:t>
            </a:r>
            <a:r>
              <a:rPr lang="en-US" sz="1200" b="0" i="0" u="none" strike="noStrike" kern="1200" baseline="30000" dirty="0">
                <a:solidFill>
                  <a:schemeClr val="tx1"/>
                </a:solidFill>
                <a:effectLst/>
                <a:latin typeface="Arial" panose="020B0604020202020204" pitchFamily="34" charset="0"/>
                <a:ea typeface="+mn-ea"/>
                <a:cs typeface="+mn-cs"/>
                <a:hlinkClick r:id="rId24"/>
              </a:rPr>
              <a:t>[19]</a:t>
            </a:r>
            <a:r>
              <a:rPr lang="en-US" sz="1200" b="0" i="0" u="none" strike="noStrike" kern="1200" baseline="30000" dirty="0">
                <a:solidFill>
                  <a:schemeClr val="tx1"/>
                </a:solidFill>
                <a:effectLst/>
                <a:latin typeface="Arial" panose="020B0604020202020204" pitchFamily="34" charset="0"/>
                <a:ea typeface="+mn-ea"/>
                <a:cs typeface="+mn-cs"/>
                <a:hlinkClick r:id="rId25"/>
              </a:rPr>
              <a:t>[20]</a:t>
            </a:r>
            <a:r>
              <a:rPr lang="en-US" sz="1200" b="0" i="0" kern="1200" dirty="0">
                <a:solidFill>
                  <a:schemeClr val="tx1"/>
                </a:solidFill>
                <a:effectLst/>
                <a:latin typeface="Arial" panose="020B0604020202020204" pitchFamily="34" charset="0"/>
                <a:ea typeface="+mn-ea"/>
                <a:cs typeface="+mn-cs"/>
              </a:rPr>
              <a:t> Additionally, although it still purports to be ransomware, the encryption routine was modified so that the malware cannot technically revert its changes.</a:t>
            </a:r>
            <a:r>
              <a:rPr lang="en-US" sz="1200" b="0" i="0" u="none" strike="noStrike" kern="1200" baseline="30000" dirty="0">
                <a:solidFill>
                  <a:schemeClr val="tx1"/>
                </a:solidFill>
                <a:effectLst/>
                <a:latin typeface="Arial" panose="020B0604020202020204" pitchFamily="34" charset="0"/>
                <a:ea typeface="+mn-ea"/>
                <a:cs typeface="+mn-cs"/>
                <a:hlinkClick r:id="rId26"/>
              </a:rPr>
              <a:t>[21]</a:t>
            </a:r>
            <a:r>
              <a:rPr lang="en-US" sz="1200" b="0" i="0" kern="1200" dirty="0">
                <a:solidFill>
                  <a:schemeClr val="tx1"/>
                </a:solidFill>
                <a:effectLst/>
                <a:latin typeface="Arial" panose="020B0604020202020204" pitchFamily="34" charset="0"/>
                <a:ea typeface="+mn-ea"/>
                <a:cs typeface="+mn-cs"/>
              </a:rPr>
              <a:t> This characteristic, along with other unusual signs in comparison to WannaCry (including the relatively low unlock fee of US$300, and using a single, fixed Bitcoin wallet to collect ransom payments rather than generating a unique ID for each specific infection for tracking purposes),</a:t>
            </a:r>
            <a:r>
              <a:rPr lang="en-US" sz="1200" b="0" i="0" u="none" strike="noStrike" kern="1200" baseline="30000" dirty="0">
                <a:solidFill>
                  <a:schemeClr val="tx1"/>
                </a:solidFill>
                <a:effectLst/>
                <a:latin typeface="Arial" panose="020B0604020202020204" pitchFamily="34" charset="0"/>
                <a:ea typeface="+mn-ea"/>
                <a:cs typeface="+mn-cs"/>
                <a:hlinkClick r:id="rId27"/>
              </a:rPr>
              <a:t>[22]</a:t>
            </a:r>
            <a:r>
              <a:rPr lang="en-US" sz="1200" b="0" i="0" kern="1200" dirty="0">
                <a:solidFill>
                  <a:schemeClr val="tx1"/>
                </a:solidFill>
                <a:effectLst/>
                <a:latin typeface="Arial" panose="020B0604020202020204" pitchFamily="34" charset="0"/>
                <a:ea typeface="+mn-ea"/>
                <a:cs typeface="+mn-cs"/>
              </a:rPr>
              <a:t> prompted researchers to speculate that this attack was not intended to be a profit-generating venture, but to damage devices quickly, and </a:t>
            </a:r>
            <a:r>
              <a:rPr lang="en-US" sz="1200" b="0" i="0" u="none" strike="noStrike" kern="1200" dirty="0">
                <a:solidFill>
                  <a:schemeClr val="tx1"/>
                </a:solidFill>
                <a:effectLst/>
                <a:latin typeface="Arial" panose="020B0604020202020204" pitchFamily="34" charset="0"/>
                <a:ea typeface="+mn-ea"/>
                <a:cs typeface="+mn-cs"/>
                <a:hlinkClick r:id="rId28" tooltip="Copycat crime"/>
              </a:rPr>
              <a:t>ride off</a:t>
            </a:r>
            <a:r>
              <a:rPr lang="en-US" sz="1200" b="0" i="0" kern="1200" dirty="0">
                <a:solidFill>
                  <a:schemeClr val="tx1"/>
                </a:solidFill>
                <a:effectLst/>
                <a:latin typeface="Arial" panose="020B0604020202020204" pitchFamily="34" charset="0"/>
                <a:ea typeface="+mn-ea"/>
                <a:cs typeface="+mn-cs"/>
              </a:rPr>
              <a:t> the media attention WannaCry received by claiming to be ransomware.</a:t>
            </a:r>
            <a:r>
              <a:rPr lang="en-US" sz="1200" b="0" i="0" u="none" strike="noStrike" kern="1200" baseline="30000" dirty="0">
                <a:solidFill>
                  <a:schemeClr val="tx1"/>
                </a:solidFill>
                <a:effectLst/>
                <a:latin typeface="Arial" panose="020B0604020202020204" pitchFamily="34" charset="0"/>
                <a:ea typeface="+mn-ea"/>
                <a:cs typeface="+mn-cs"/>
                <a:hlinkClick r:id="rId29"/>
              </a:rPr>
              <a:t>[23]</a:t>
            </a:r>
            <a:r>
              <a:rPr lang="en-US" sz="1200" b="0" i="0" u="none" strike="noStrike" kern="1200" baseline="30000" dirty="0">
                <a:solidFill>
                  <a:schemeClr val="tx1"/>
                </a:solidFill>
                <a:effectLst/>
                <a:latin typeface="Arial" panose="020B0604020202020204" pitchFamily="34" charset="0"/>
                <a:ea typeface="+mn-ea"/>
                <a:cs typeface="+mn-cs"/>
                <a:hlinkClick r:id="rId30"/>
              </a:rPr>
              <a:t>[24]</a:t>
            </a:r>
            <a:endParaRPr lang="en-US" sz="1200" b="0" i="0" kern="1200" dirty="0">
              <a:solidFill>
                <a:schemeClr val="tx1"/>
              </a:solidFill>
              <a:effectLst/>
              <a:latin typeface="Arial" panose="020B0604020202020204" pitchFamily="34"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2F42A9C3-C4C6-4101-903E-C3FA7F28B62F}" type="slidenum">
              <a:rPr lang="sl-SI" smtClean="0"/>
              <a:t>13</a:t>
            </a:fld>
            <a:endParaRPr lang="sl-SI"/>
          </a:p>
        </p:txBody>
      </p:sp>
    </p:spTree>
    <p:extLst>
      <p:ext uri="{BB962C8B-B14F-4D97-AF65-F5344CB8AC3E}">
        <p14:creationId xmlns:p14="http://schemas.microsoft.com/office/powerpoint/2010/main" val="1242510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l-SI"/>
              <a:t>Kliknite, da uredite slog podnaslova matrice</a:t>
            </a:r>
          </a:p>
        </p:txBody>
      </p:sp>
      <p:sp>
        <p:nvSpPr>
          <p:cNvPr id="4" name="Označba mesta datuma 3"/>
          <p:cNvSpPr>
            <a:spLocks noGrp="1"/>
          </p:cNvSpPr>
          <p:nvPr>
            <p:ph type="dt" sz="half" idx="10"/>
          </p:nvPr>
        </p:nvSpPr>
        <p:spPr/>
        <p:txBody>
          <a:bodyPr/>
          <a:lstStyle/>
          <a:p>
            <a:fld id="{CE223ED0-576F-4980-A6A4-6CE8EE51ED8E}" type="datetime1">
              <a:rPr lang="sl-SI" smtClean="0"/>
              <a:t>10. 04. 2024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133048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7A387F48-DEA0-4250-BB91-D25DEAE1CFD0}" type="datetime1">
              <a:rPr lang="sl-SI" smtClean="0"/>
              <a:t>10. 04. 2024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1737442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2" y="365125"/>
            <a:ext cx="2628900"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838203"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8E5F7D6F-536E-4AFB-97CD-71D2D45EA746}" type="datetime1">
              <a:rPr lang="sl-SI" smtClean="0"/>
              <a:t>10. 04. 2024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3281610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 Slika desno - alineje">
    <p:spTree>
      <p:nvGrpSpPr>
        <p:cNvPr id="1" name=""/>
        <p:cNvGrpSpPr/>
        <p:nvPr/>
      </p:nvGrpSpPr>
      <p:grpSpPr>
        <a:xfrm>
          <a:off x="0" y="0"/>
          <a:ext cx="0" cy="0"/>
          <a:chOff x="0" y="0"/>
          <a:chExt cx="0" cy="0"/>
        </a:xfrm>
      </p:grpSpPr>
      <p:sp>
        <p:nvSpPr>
          <p:cNvPr id="11" name="Title 10"/>
          <p:cNvSpPr>
            <a:spLocks noGrp="1"/>
          </p:cNvSpPr>
          <p:nvPr>
            <p:ph type="title"/>
          </p:nvPr>
        </p:nvSpPr>
        <p:spPr>
          <a:xfrm>
            <a:off x="756559" y="649719"/>
            <a:ext cx="5675727" cy="1152128"/>
          </a:xfrm>
        </p:spPr>
        <p:txBody>
          <a:bodyPr/>
          <a:lstStyle>
            <a:lvl1pPr>
              <a:defRPr cap="all" baseline="0"/>
            </a:lvl1pPr>
          </a:lstStyle>
          <a:p>
            <a:r>
              <a:rPr lang="en-US"/>
              <a:t>Click to edit Master title style</a:t>
            </a:r>
          </a:p>
        </p:txBody>
      </p:sp>
      <p:sp>
        <p:nvSpPr>
          <p:cNvPr id="8" name="Picture Placeholder 7"/>
          <p:cNvSpPr>
            <a:spLocks noGrp="1"/>
          </p:cNvSpPr>
          <p:nvPr>
            <p:ph type="pic" sz="quarter" idx="17"/>
          </p:nvPr>
        </p:nvSpPr>
        <p:spPr>
          <a:xfrm>
            <a:off x="6978475" y="229898"/>
            <a:ext cx="4959835" cy="5864368"/>
          </a:xfrm>
        </p:spPr>
        <p:txBody>
          <a:bodyPr/>
          <a:lstStyle/>
          <a:p>
            <a:endParaRPr lang="sl-SI"/>
          </a:p>
        </p:txBody>
      </p:sp>
      <p:sp>
        <p:nvSpPr>
          <p:cNvPr id="15" name="Text Placeholder 8"/>
          <p:cNvSpPr>
            <a:spLocks noGrp="1"/>
          </p:cNvSpPr>
          <p:nvPr>
            <p:ph type="body" sz="quarter" idx="13"/>
          </p:nvPr>
        </p:nvSpPr>
        <p:spPr>
          <a:xfrm>
            <a:off x="756559" y="2258163"/>
            <a:ext cx="5675727" cy="3455910"/>
          </a:xfrm>
        </p:spPr>
        <p:txBody>
          <a:bodyPr lIns="0" tIns="0" rIns="0" bIns="0"/>
          <a:lstStyle>
            <a:lvl1pPr marL="453549" indent="-453549">
              <a:lnSpc>
                <a:spcPct val="85000"/>
              </a:lnSpc>
              <a:spcBef>
                <a:spcPts val="0"/>
              </a:spcBef>
              <a:spcAft>
                <a:spcPts val="752"/>
              </a:spcAft>
              <a:defRPr/>
            </a:lvl1pPr>
            <a:lvl2pPr marL="666666" indent="-453400">
              <a:lnSpc>
                <a:spcPct val="85000"/>
              </a:lnSpc>
              <a:spcBef>
                <a:spcPts val="0"/>
              </a:spcBef>
              <a:spcAft>
                <a:spcPts val="752"/>
              </a:spcAft>
              <a:buFont typeface="Arial" pitchFamily="34" charset="0"/>
              <a:buChar char="•"/>
              <a:defRPr sz="2962"/>
            </a:lvl2pPr>
            <a:lvl3pPr marL="851384" indent="-453400">
              <a:lnSpc>
                <a:spcPct val="85000"/>
              </a:lnSpc>
              <a:spcBef>
                <a:spcPts val="0"/>
              </a:spcBef>
              <a:spcAft>
                <a:spcPts val="752"/>
              </a:spcAft>
              <a:defRPr sz="2962"/>
            </a:lvl3pPr>
            <a:lvl4pPr marL="1036102" indent="-453400">
              <a:lnSpc>
                <a:spcPct val="85000"/>
              </a:lnSpc>
              <a:spcBef>
                <a:spcPts val="0"/>
              </a:spcBef>
              <a:spcAft>
                <a:spcPts val="752"/>
              </a:spcAft>
              <a:buFont typeface="Arial" pitchFamily="34" charset="0"/>
              <a:buChar char="•"/>
              <a:defRPr sz="2962"/>
            </a:lvl4pPr>
            <a:lvl5pPr marL="1235934" indent="-453400">
              <a:lnSpc>
                <a:spcPct val="85000"/>
              </a:lnSpc>
              <a:spcBef>
                <a:spcPts val="0"/>
              </a:spcBef>
              <a:spcAft>
                <a:spcPts val="752"/>
              </a:spcAft>
              <a:buFont typeface="Arial" pitchFamily="34" charset="0"/>
              <a:buChar char="•"/>
              <a:defRPr sz="29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Date Placeholder 16"/>
          <p:cNvSpPr>
            <a:spLocks noGrp="1"/>
          </p:cNvSpPr>
          <p:nvPr>
            <p:ph type="dt" sz="half" idx="18"/>
          </p:nvPr>
        </p:nvSpPr>
        <p:spPr/>
        <p:txBody>
          <a:bodyPr/>
          <a:lstStyle/>
          <a:p>
            <a:fld id="{9E3BAB3B-1E18-4E01-B512-7FB7BAAF2E85}" type="datetime4">
              <a:rPr lang="sl-SI" noProof="1" smtClean="0"/>
              <a:pPr/>
              <a:t>10. april 2024</a:t>
            </a:fld>
            <a:endParaRPr lang="sl-SI" noProof="1"/>
          </a:p>
        </p:txBody>
      </p:sp>
      <p:sp>
        <p:nvSpPr>
          <p:cNvPr id="18" name="Slide Number Placeholder 17"/>
          <p:cNvSpPr>
            <a:spLocks noGrp="1"/>
          </p:cNvSpPr>
          <p:nvPr>
            <p:ph type="sldNum" sz="quarter" idx="19"/>
          </p:nvPr>
        </p:nvSpPr>
        <p:spPr/>
        <p:txBody>
          <a:bodyPr/>
          <a:lstStyle/>
          <a:p>
            <a:fld id="{F2B02B4C-D462-4AEF-81D3-D31D2897BAED}" type="slidenum">
              <a:rPr lang="en-US" smtClean="0"/>
              <a:pPr/>
              <a:t>‹#›</a:t>
            </a:fld>
            <a:r>
              <a:rPr lang="sl-SI"/>
              <a:t> </a:t>
            </a:r>
            <a:endParaRPr lang="en-US" dirty="0"/>
          </a:p>
        </p:txBody>
      </p:sp>
      <p:sp>
        <p:nvSpPr>
          <p:cNvPr id="19" name="Footer Placeholder 18"/>
          <p:cNvSpPr>
            <a:spLocks noGrp="1"/>
          </p:cNvSpPr>
          <p:nvPr>
            <p:ph type="ftr" sz="quarter" idx="20"/>
          </p:nvPr>
        </p:nvSpPr>
        <p:spPr/>
        <p:txBody>
          <a:bodyPr/>
          <a:lstStyle/>
          <a:p>
            <a:endParaRPr lang="en-US" dirty="0"/>
          </a:p>
        </p:txBody>
      </p:sp>
    </p:spTree>
    <p:extLst>
      <p:ext uri="{BB962C8B-B14F-4D97-AF65-F5344CB8AC3E}">
        <p14:creationId xmlns:p14="http://schemas.microsoft.com/office/powerpoint/2010/main" val="131403961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BDDCE070-32AE-4DF6-AFB7-E996C3248A64}" type="datetime1">
              <a:rPr lang="sl-SI" smtClean="0"/>
              <a:t>10. 04. 2024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2641760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1" y="1709744"/>
            <a:ext cx="10515600"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fld id="{4AB9F7C9-633A-492E-A0AD-103F8C23363E}" type="datetime1">
              <a:rPr lang="sl-SI" smtClean="0"/>
              <a:t>10. 04. 2024</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2288370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fld id="{2EB0F9C8-6DC8-4D2C-8C94-980285E85093}" type="datetime1">
              <a:rPr lang="sl-SI" smtClean="0"/>
              <a:t>10. 04. 2024</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1643317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9"/>
            <a:ext cx="10515600" cy="1325563"/>
          </a:xfrm>
        </p:spPr>
        <p:txBody>
          <a:bodyPr/>
          <a:lstStyle/>
          <a:p>
            <a:r>
              <a:rPr lang="sl-SI"/>
              <a:t>Uredite slog naslova matrice</a:t>
            </a:r>
          </a:p>
        </p:txBody>
      </p:sp>
      <p:sp>
        <p:nvSpPr>
          <p:cNvPr id="3" name="Označba mesta besedila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sl-SI"/>
              <a:t>Uredite sloge besedila matrice</a:t>
            </a:r>
          </a:p>
        </p:txBody>
      </p:sp>
      <p:sp>
        <p:nvSpPr>
          <p:cNvPr id="4" name="Označba mesta vsebine 3"/>
          <p:cNvSpPr>
            <a:spLocks noGrp="1"/>
          </p:cNvSpPr>
          <p:nvPr>
            <p:ph sz="half" idx="2"/>
          </p:nvPr>
        </p:nvSpPr>
        <p:spPr>
          <a:xfrm>
            <a:off x="839789"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6172203"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fld id="{329C0DD5-C273-4E70-B995-0B3AE015C031}" type="datetime1">
              <a:rPr lang="sl-SI" smtClean="0"/>
              <a:t>10. 04. 2024</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3481371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fld id="{060695B7-660D-4973-BFFD-5E44794A20E2}" type="datetime1">
              <a:rPr lang="sl-SI" smtClean="0"/>
              <a:t>10. 04. 2024</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2390837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E99E766F-63D9-4828-9BD0-C4875292DB3A}" type="datetime1">
              <a:rPr lang="sl-SI" smtClean="0"/>
              <a:t>10. 04. 2024</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332940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D5948F5C-E4DD-4842-B51D-BEF34F6FBBCC}" type="datetime1">
              <a:rPr lang="sl-SI" smtClean="0"/>
              <a:t>10. 04. 2024</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2770845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5183188" y="987431"/>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AC9A5895-B21F-4DD4-87E3-6140762D11E2}" type="datetime1">
              <a:rPr lang="sl-SI" smtClean="0"/>
              <a:t>10. 04. 2024</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96766CA0-481E-4A77-99EC-C64FAE6E300B}" type="slidenum">
              <a:rPr lang="sl-SI" smtClean="0"/>
              <a:t>‹#›</a:t>
            </a:fld>
            <a:endParaRPr lang="sl-SI"/>
          </a:p>
        </p:txBody>
      </p:sp>
    </p:spTree>
    <p:extLst>
      <p:ext uri="{BB962C8B-B14F-4D97-AF65-F5344CB8AC3E}">
        <p14:creationId xmlns:p14="http://schemas.microsoft.com/office/powerpoint/2010/main" val="2043352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sl-SI"/>
              <a:t>Uredite slog naslova matrice</a:t>
            </a:r>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10619A-AC1E-42CD-ABE9-CF1B76731BD0}" type="datetime1">
              <a:rPr lang="sl-SI" smtClean="0"/>
              <a:t>10. 04. 2024</a:t>
            </a:fld>
            <a:endParaRPr lang="sl-SI"/>
          </a:p>
        </p:txBody>
      </p:sp>
      <p:sp>
        <p:nvSpPr>
          <p:cNvPr id="5" name="Označba mesta noge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766CA0-481E-4A77-99EC-C64FAE6E300B}" type="slidenum">
              <a:rPr lang="sl-SI" smtClean="0"/>
              <a:t>‹#›</a:t>
            </a:fld>
            <a:endParaRPr lang="sl-SI"/>
          </a:p>
        </p:txBody>
      </p:sp>
    </p:spTree>
    <p:extLst>
      <p:ext uri="{BB962C8B-B14F-4D97-AF65-F5344CB8AC3E}">
        <p14:creationId xmlns:p14="http://schemas.microsoft.com/office/powerpoint/2010/main" val="3373515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mobile.twitter.com/actual_rans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goo.gl/3E8ZNR"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2.jpeg"/><Relationship Id="rId3" Type="http://schemas.openxmlformats.org/officeDocument/2006/relationships/image" Target="../media/image22.jpeg"/><Relationship Id="rId7" Type="http://schemas.openxmlformats.org/officeDocument/2006/relationships/image" Target="../media/image26.jpeg"/><Relationship Id="rId12"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5.jpeg"/><Relationship Id="rId11" Type="http://schemas.openxmlformats.org/officeDocument/2006/relationships/image" Target="../media/image30.jpg"/><Relationship Id="rId5" Type="http://schemas.openxmlformats.org/officeDocument/2006/relationships/image" Target="../media/image24.jpeg"/><Relationship Id="rId10" Type="http://schemas.openxmlformats.org/officeDocument/2006/relationships/image" Target="../media/image29.jpeg"/><Relationship Id="rId4" Type="http://schemas.openxmlformats.org/officeDocument/2006/relationships/image" Target="../media/image23.jpeg"/><Relationship Id="rId9" Type="http://schemas.openxmlformats.org/officeDocument/2006/relationships/image" Target="../media/image28.jpeg"/><Relationship Id="rId14" Type="http://schemas.openxmlformats.org/officeDocument/2006/relationships/image" Target="../media/image33.jpeg"/></Relationships>
</file>

<file path=ppt/slides/_rels/slide3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5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69.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66.jpg"/><Relationship Id="rId5" Type="http://schemas.openxmlformats.org/officeDocument/2006/relationships/image" Target="../media/image62.jpg"/><Relationship Id="rId4" Type="http://schemas.openxmlformats.org/officeDocument/2006/relationships/image" Target="../media/image65.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74.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jpg"/><Relationship Id="rId1" Type="http://schemas.openxmlformats.org/officeDocument/2006/relationships/slideLayout" Target="../slideLayouts/slideLayout2.xml"/><Relationship Id="rId5" Type="http://schemas.openxmlformats.org/officeDocument/2006/relationships/image" Target="../media/image81.emf"/><Relationship Id="rId4" Type="http://schemas.openxmlformats.org/officeDocument/2006/relationships/image" Target="../media/image80.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p:cNvSpPr txBox="1"/>
          <p:nvPr/>
        </p:nvSpPr>
        <p:spPr>
          <a:xfrm>
            <a:off x="4953000" y="4088522"/>
            <a:ext cx="7319920" cy="923330"/>
          </a:xfrm>
          <a:prstGeom prst="rect">
            <a:avLst/>
          </a:prstGeom>
          <a:noFill/>
        </p:spPr>
        <p:txBody>
          <a:bodyPr wrap="square" rtlCol="0">
            <a:spAutoFit/>
          </a:bodyPr>
          <a:lstStyle/>
          <a:p>
            <a:pPr algn="ctr"/>
            <a:r>
              <a:rPr lang="en-GB" sz="5400" b="1" dirty="0">
                <a:solidFill>
                  <a:schemeClr val="bg1"/>
                </a:solidFill>
                <a:latin typeface="Garamond" charset="0"/>
                <a:ea typeface="Garamond" charset="0"/>
                <a:cs typeface="Garamond" charset="0"/>
              </a:rPr>
              <a:t>INFOSEC foundations</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1</a:t>
            </a:fld>
            <a:endParaRPr lang="sl-SI"/>
          </a:p>
        </p:txBody>
      </p:sp>
      <p:sp>
        <p:nvSpPr>
          <p:cNvPr id="8" name="PoljeZBesedilom 7"/>
          <p:cNvSpPr txBox="1"/>
          <p:nvPr/>
        </p:nvSpPr>
        <p:spPr>
          <a:xfrm>
            <a:off x="2666197" y="5427044"/>
            <a:ext cx="1435769" cy="430887"/>
          </a:xfrm>
          <a:prstGeom prst="rect">
            <a:avLst/>
          </a:prstGeom>
          <a:noFill/>
        </p:spPr>
        <p:txBody>
          <a:bodyPr wrap="square" rtlCol="0">
            <a:spAutoFit/>
          </a:bodyPr>
          <a:lstStyle/>
          <a:p>
            <a:pPr algn="ctr"/>
            <a:r>
              <a:rPr lang="en-GB" sz="2200" dirty="0">
                <a:solidFill>
                  <a:schemeClr val="bg1"/>
                </a:solidFill>
                <a:latin typeface="Garamond" charset="0"/>
                <a:ea typeface="Garamond" charset="0"/>
                <a:cs typeface="Garamond" charset="0"/>
              </a:rPr>
              <a:t>2.4.2024</a:t>
            </a:r>
            <a:endParaRPr lang="sl-SI" sz="2200" dirty="0">
              <a:solidFill>
                <a:schemeClr val="bg1"/>
              </a:solidFill>
              <a:latin typeface="Garamond" charset="0"/>
              <a:ea typeface="Garamond" charset="0"/>
              <a:cs typeface="Garamond" charset="0"/>
            </a:endParaRPr>
          </a:p>
        </p:txBody>
      </p:sp>
      <p:sp>
        <p:nvSpPr>
          <p:cNvPr id="5" name="PoljeZBesedilom 4"/>
          <p:cNvSpPr txBox="1"/>
          <p:nvPr/>
        </p:nvSpPr>
        <p:spPr>
          <a:xfrm>
            <a:off x="7745506" y="5103878"/>
            <a:ext cx="4360179" cy="646331"/>
          </a:xfrm>
          <a:prstGeom prst="rect">
            <a:avLst/>
          </a:prstGeom>
          <a:noFill/>
        </p:spPr>
        <p:txBody>
          <a:bodyPr wrap="square" rtlCol="0">
            <a:spAutoFit/>
          </a:bodyPr>
          <a:lstStyle/>
          <a:p>
            <a:pPr algn="ctr"/>
            <a:r>
              <a:rPr lang="en-GB" sz="3600" dirty="0">
                <a:solidFill>
                  <a:schemeClr val="bg1"/>
                </a:solidFill>
                <a:latin typeface="Garamond" charset="0"/>
                <a:ea typeface="Garamond" charset="0"/>
                <a:cs typeface="Garamond" charset="0"/>
              </a:rPr>
              <a:t>doc. </a:t>
            </a:r>
            <a:r>
              <a:rPr lang="en-GB" sz="3600" dirty="0" err="1">
                <a:solidFill>
                  <a:schemeClr val="bg1"/>
                </a:solidFill>
                <a:latin typeface="Garamond" charset="0"/>
                <a:ea typeface="Garamond" charset="0"/>
                <a:cs typeface="Garamond" charset="0"/>
              </a:rPr>
              <a:t>dr.</a:t>
            </a:r>
            <a:r>
              <a:rPr lang="en-GB" sz="3600" dirty="0">
                <a:solidFill>
                  <a:schemeClr val="bg1"/>
                </a:solidFill>
                <a:latin typeface="Garamond" charset="0"/>
                <a:ea typeface="Garamond" charset="0"/>
                <a:cs typeface="Garamond" charset="0"/>
              </a:rPr>
              <a:t> David Modic</a:t>
            </a:r>
            <a:endParaRPr lang="sl-SI" sz="3600" dirty="0">
              <a:solidFill>
                <a:schemeClr val="bg1"/>
              </a:solidFill>
              <a:latin typeface="Garamond" charset="0"/>
              <a:ea typeface="Garamond" charset="0"/>
              <a:cs typeface="Garamond" charset="0"/>
            </a:endParaRPr>
          </a:p>
        </p:txBody>
      </p:sp>
    </p:spTree>
    <p:extLst>
      <p:ext uri="{BB962C8B-B14F-4D97-AF65-F5344CB8AC3E}">
        <p14:creationId xmlns:p14="http://schemas.microsoft.com/office/powerpoint/2010/main" val="471313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443855" y="6381756"/>
            <a:ext cx="452161" cy="365125"/>
          </a:xfrm>
        </p:spPr>
        <p:txBody>
          <a:bodyPr/>
          <a:lstStyle/>
          <a:p>
            <a:fld id="{3ECA2F48-C257-4F64-A6D7-88BB776196BB}" type="slidenum">
              <a:rPr lang="sl-SI" sz="1600" smtClean="0">
                <a:solidFill>
                  <a:schemeClr val="bg1"/>
                </a:solidFill>
                <a:latin typeface="Garamond" panose="02020404030301010803" pitchFamily="18" charset="0"/>
              </a:rPr>
              <a:t>10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607808" y="1325640"/>
            <a:ext cx="11288208" cy="600075"/>
          </a:xfrm>
        </p:spPr>
        <p:txBody>
          <a:bodyPr>
            <a:normAutofit/>
          </a:bodyPr>
          <a:lstStyle/>
          <a:p>
            <a:r>
              <a:rPr lang="en-US" sz="3600" dirty="0">
                <a:solidFill>
                  <a:srgbClr val="E12F29"/>
                </a:solidFill>
                <a:latin typeface="Garamond" panose="02020404030301010803" pitchFamily="18" charset="0"/>
              </a:rPr>
              <a:t>WannaCry and </a:t>
            </a:r>
            <a:r>
              <a:rPr lang="en-US" sz="3600" dirty="0" err="1">
                <a:solidFill>
                  <a:srgbClr val="E12F29"/>
                </a:solidFill>
                <a:latin typeface="Garamond" panose="02020404030301010803" pitchFamily="18" charset="0"/>
              </a:rPr>
              <a:t>notPetya</a:t>
            </a:r>
            <a:endParaRPr lang="sl-SI" sz="2800" dirty="0">
              <a:solidFill>
                <a:srgbClr val="E12F29"/>
              </a:solidFill>
              <a:latin typeface="Garamond" panose="02020404030301010803" pitchFamily="18" charset="0"/>
            </a:endParaRPr>
          </a:p>
        </p:txBody>
      </p:sp>
      <p:sp>
        <p:nvSpPr>
          <p:cNvPr id="7" name="Main">
            <a:extLst>
              <a:ext uri="{FF2B5EF4-FFF2-40B4-BE49-F238E27FC236}">
                <a16:creationId xmlns:a16="http://schemas.microsoft.com/office/drawing/2014/main" id="{998F2B49-960C-4D50-BE91-D08934E18542}"/>
              </a:ext>
            </a:extLst>
          </p:cNvPr>
          <p:cNvSpPr txBox="1">
            <a:spLocks/>
          </p:cNvSpPr>
          <p:nvPr/>
        </p:nvSpPr>
        <p:spPr>
          <a:xfrm>
            <a:off x="496034" y="1796143"/>
            <a:ext cx="11399982" cy="4490558"/>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Clr>
                <a:srgbClr val="FF3300"/>
              </a:buClr>
              <a:buNone/>
            </a:pPr>
            <a:endParaRPr lang="en-GB" sz="2400" dirty="0">
              <a:latin typeface="Garamond" panose="02020404030301010803" pitchFamily="18" charset="0"/>
            </a:endParaRPr>
          </a:p>
          <a:p>
            <a:pPr marL="0" indent="0" algn="ctr">
              <a:lnSpc>
                <a:spcPct val="100000"/>
              </a:lnSpc>
              <a:buClr>
                <a:srgbClr val="FF3300"/>
              </a:buClr>
              <a:buNone/>
            </a:pPr>
            <a:r>
              <a:rPr lang="en-GB" sz="2400" dirty="0">
                <a:latin typeface="Garamond" panose="02020404030301010803" pitchFamily="18" charset="0"/>
              </a:rPr>
              <a:t>LATERAL MOVE</a:t>
            </a:r>
            <a:endParaRPr lang="en-US" sz="2400" dirty="0">
              <a:latin typeface="Garamond" panose="02020404030301010803" pitchFamily="18" charset="0"/>
            </a:endParaRPr>
          </a:p>
        </p:txBody>
      </p:sp>
      <p:pic>
        <p:nvPicPr>
          <p:cNvPr id="13" name="Picture 12" descr="Graphical user interface, text&#10;&#10;Description automatically generated">
            <a:extLst>
              <a:ext uri="{FF2B5EF4-FFF2-40B4-BE49-F238E27FC236}">
                <a16:creationId xmlns:a16="http://schemas.microsoft.com/office/drawing/2014/main" id="{FF2CC1F9-77AF-4AB6-9093-A97321589F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3493" y="2792186"/>
            <a:ext cx="3345013" cy="395469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691678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443855" y="6381756"/>
            <a:ext cx="452161" cy="365125"/>
          </a:xfrm>
        </p:spPr>
        <p:txBody>
          <a:bodyPr/>
          <a:lstStyle/>
          <a:p>
            <a:fld id="{3ECA2F48-C257-4F64-A6D7-88BB776196BB}" type="slidenum">
              <a:rPr lang="sl-SI" sz="1600" smtClean="0">
                <a:solidFill>
                  <a:schemeClr val="bg1"/>
                </a:solidFill>
                <a:latin typeface="Garamond" panose="02020404030301010803" pitchFamily="18" charset="0"/>
              </a:rPr>
              <a:t>11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607808" y="1367844"/>
            <a:ext cx="11288208" cy="600075"/>
          </a:xfrm>
        </p:spPr>
        <p:txBody>
          <a:bodyPr/>
          <a:lstStyle/>
          <a:p>
            <a:r>
              <a:rPr lang="en-US" sz="3600" dirty="0">
                <a:solidFill>
                  <a:srgbClr val="E12F29"/>
                </a:solidFill>
                <a:latin typeface="Garamond" panose="02020404030301010803" pitchFamily="18" charset="0"/>
              </a:rPr>
              <a:t>LATERAL MOVE - </a:t>
            </a:r>
            <a:r>
              <a:rPr lang="en-US" sz="3600" dirty="0" err="1">
                <a:solidFill>
                  <a:srgbClr val="E12F29"/>
                </a:solidFill>
                <a:latin typeface="Garamond" panose="02020404030301010803" pitchFamily="18" charset="0"/>
              </a:rPr>
              <a:t>Wannacry</a:t>
            </a:r>
            <a:endParaRPr lang="sl-SI" sz="28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607807" y="2049518"/>
            <a:ext cx="11288208" cy="4332238"/>
          </a:xfrm>
        </p:spPr>
        <p:txBody>
          <a:bodyPr>
            <a:normAutofit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Widespread in May 2017.</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Ransomware </a:t>
            </a:r>
            <a:r>
              <a:rPr lang="en-US" sz="3200" dirty="0" err="1">
                <a:latin typeface="Garamond"/>
                <a:cs typeface="Garamond"/>
                <a:sym typeface="Garamond" pitchFamily="18" charset="0"/>
              </a:rPr>
              <a:t>cryptoworm</a:t>
            </a:r>
            <a:r>
              <a:rPr lang="en-US" sz="3200" dirty="0">
                <a:latin typeface="Garamond"/>
                <a:cs typeface="Garamond"/>
                <a:sym typeface="Garamond" pitchFamily="18" charset="0"/>
              </a:rPr>
              <a:t>.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Spread by port scanning and exploiting the flaw in SMB protocol.</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Infected </a:t>
            </a:r>
            <a:r>
              <a:rPr lang="en-US" sz="3200" dirty="0">
                <a:solidFill>
                  <a:srgbClr val="E12F29"/>
                </a:solidFill>
                <a:latin typeface="Garamond"/>
                <a:cs typeface="Garamond"/>
                <a:sym typeface="Garamond" pitchFamily="18" charset="0"/>
              </a:rPr>
              <a:t>&gt; 300.000 </a:t>
            </a:r>
            <a:r>
              <a:rPr lang="en-US" sz="3200" dirty="0">
                <a:latin typeface="Garamond"/>
                <a:cs typeface="Garamond"/>
                <a:sym typeface="Garamond" pitchFamily="18" charset="0"/>
              </a:rPr>
              <a:t>computers worldwide.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Demand </a:t>
            </a:r>
            <a:r>
              <a:rPr lang="en-US" sz="3200" dirty="0">
                <a:solidFill>
                  <a:srgbClr val="E12F29"/>
                </a:solidFill>
                <a:latin typeface="Garamond"/>
                <a:cs typeface="Garamond"/>
                <a:sym typeface="Garamond" pitchFamily="18" charset="0"/>
              </a:rPr>
              <a:t>$300-$600</a:t>
            </a:r>
            <a:r>
              <a:rPr lang="en-US" sz="3200" dirty="0">
                <a:latin typeface="Garamond"/>
                <a:cs typeface="Garamond"/>
                <a:sym typeface="Garamond" pitchFamily="18" charset="0"/>
              </a:rPr>
              <a:t> in bitcoin.</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Targeted all versions of windows (</a:t>
            </a:r>
            <a:r>
              <a:rPr lang="en-US" sz="3200" dirty="0">
                <a:solidFill>
                  <a:srgbClr val="E12F29"/>
                </a:solidFill>
                <a:latin typeface="Garamond"/>
                <a:cs typeface="Garamond"/>
                <a:sym typeface="Garamond" pitchFamily="18" charset="0"/>
              </a:rPr>
              <a:t>But most effective on XP</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Well known vulnerability. Not a 0-day by a long shot.</a:t>
            </a:r>
          </a:p>
        </p:txBody>
      </p:sp>
      <p:sp>
        <p:nvSpPr>
          <p:cNvPr id="6" name="Označba mesta vsebine 2">
            <a:extLst>
              <a:ext uri="{FF2B5EF4-FFF2-40B4-BE49-F238E27FC236}">
                <a16:creationId xmlns:a16="http://schemas.microsoft.com/office/drawing/2014/main" id="{8157F0A4-C30E-4911-9E21-74C6316FB0FF}"/>
              </a:ext>
            </a:extLst>
          </p:cNvPr>
          <p:cNvSpPr txBox="1">
            <a:spLocks/>
          </p:cNvSpPr>
          <p:nvPr/>
        </p:nvSpPr>
        <p:spPr>
          <a:xfrm>
            <a:off x="214745" y="6376805"/>
            <a:ext cx="11681270" cy="37502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1600" dirty="0">
                <a:latin typeface="Garamond"/>
                <a:cs typeface="Garamond"/>
                <a:sym typeface="Garamond" pitchFamily="18" charset="0"/>
              </a:rPr>
              <a:t>david.modic@fri.uni-lj.si</a:t>
            </a:r>
            <a:endParaRPr lang="sl-SI" sz="1600" dirty="0">
              <a:latin typeface="Garamond"/>
              <a:cs typeface="Garamond"/>
              <a:sym typeface="Garamond" pitchFamily="18" charset="0"/>
            </a:endParaRPr>
          </a:p>
        </p:txBody>
      </p:sp>
      <p:pic>
        <p:nvPicPr>
          <p:cNvPr id="8" name="Picture 7" descr="A screenshot of a cell phone&#10;&#10;Description generated with very high confidence">
            <a:extLst>
              <a:ext uri="{FF2B5EF4-FFF2-40B4-BE49-F238E27FC236}">
                <a16:creationId xmlns:a16="http://schemas.microsoft.com/office/drawing/2014/main" id="{2C842139-7AB1-4BF3-80AD-621738696E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06168"/>
            <a:ext cx="4264657" cy="321981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069055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443855" y="6381756"/>
            <a:ext cx="452161" cy="365125"/>
          </a:xfrm>
        </p:spPr>
        <p:txBody>
          <a:bodyPr/>
          <a:lstStyle/>
          <a:p>
            <a:fld id="{3ECA2F48-C257-4F64-A6D7-88BB776196BB}" type="slidenum">
              <a:rPr lang="sl-SI" sz="1600" smtClean="0">
                <a:solidFill>
                  <a:schemeClr val="bg1"/>
                </a:solidFill>
                <a:latin typeface="Garamond" panose="02020404030301010803" pitchFamily="18" charset="0"/>
              </a:rPr>
              <a:t>12</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607808" y="1367844"/>
            <a:ext cx="11288208" cy="600075"/>
          </a:xfrm>
        </p:spPr>
        <p:txBody>
          <a:bodyPr/>
          <a:lstStyle/>
          <a:p>
            <a:r>
              <a:rPr lang="en-US" sz="3600" dirty="0" err="1">
                <a:solidFill>
                  <a:srgbClr val="E12F29"/>
                </a:solidFill>
                <a:latin typeface="Garamond" panose="02020404030301010803" pitchFamily="18" charset="0"/>
              </a:rPr>
              <a:t>Wannacry</a:t>
            </a:r>
            <a:r>
              <a:rPr lang="en-US" sz="3600" dirty="0">
                <a:solidFill>
                  <a:srgbClr val="E12F29"/>
                </a:solidFill>
                <a:latin typeface="Garamond" panose="02020404030301010803" pitchFamily="18" charset="0"/>
              </a:rPr>
              <a:t> – What was it about?</a:t>
            </a:r>
            <a:endParaRPr lang="sl-SI" sz="28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15636" y="2049518"/>
            <a:ext cx="11480379" cy="4332238"/>
          </a:xfrm>
        </p:spPr>
        <p:txBody>
          <a:bodyPr>
            <a:normAutofit fontScale="77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Was it about money? 300K machines, $300-$600 ransom. Lots of bitcoin, right?</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According to @</a:t>
            </a:r>
            <a:r>
              <a:rPr lang="en-US" sz="2800" dirty="0" err="1">
                <a:latin typeface="Garamond"/>
                <a:cs typeface="Garamond"/>
                <a:sym typeface="Garamond" pitchFamily="18" charset="0"/>
              </a:rPr>
              <a:t>actual_ransom</a:t>
            </a:r>
            <a:r>
              <a:rPr lang="en-US" sz="2800" dirty="0">
                <a:latin typeface="Garamond"/>
                <a:cs typeface="Garamond"/>
                <a:sym typeface="Garamond" pitchFamily="18" charset="0"/>
              </a:rPr>
              <a:t> (</a:t>
            </a:r>
            <a:r>
              <a:rPr lang="en-US" sz="2800" dirty="0">
                <a:latin typeface="Garamond"/>
                <a:cs typeface="Garamond"/>
                <a:sym typeface="Garamond" pitchFamily="18" charset="0"/>
                <a:hlinkClick r:id="rId3"/>
              </a:rPr>
              <a:t>https://mobile.twitter.com/actual_ransom/</a:t>
            </a:r>
            <a:r>
              <a:rPr lang="en-US" sz="2800" dirty="0">
                <a:latin typeface="Garamond"/>
                <a:cs typeface="Garamond"/>
                <a:sym typeface="Garamond" pitchFamily="18" charset="0"/>
              </a:rPr>
              <a:t>), the whole campaign yielded ~</a:t>
            </a:r>
            <a:r>
              <a:rPr lang="en-US" sz="2800" b="1" dirty="0">
                <a:latin typeface="Garamond"/>
                <a:cs typeface="Garamond"/>
                <a:sym typeface="Garamond" pitchFamily="18" charset="0"/>
              </a:rPr>
              <a:t>52BTC</a:t>
            </a:r>
            <a:r>
              <a:rPr lang="en-US" sz="2800" dirty="0">
                <a:latin typeface="Garamond"/>
                <a:cs typeface="Garamond"/>
                <a:sym typeface="Garamond" pitchFamily="18" charset="0"/>
              </a:rPr>
              <a:t> (~$131.000 at the time).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are documented cases where the group claiming responsibility (“The Shadow Brokers”) let people off without paying.</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Did people think this was about money? </a:t>
            </a:r>
            <a:r>
              <a:rPr lang="en-US" sz="3200" dirty="0">
                <a:solidFill>
                  <a:srgbClr val="FF0000"/>
                </a:solidFill>
                <a:latin typeface="Garamond"/>
                <a:cs typeface="Garamond"/>
                <a:sym typeface="Garamond" pitchFamily="18" charset="0"/>
              </a:rPr>
              <a:t>Yes.</a:t>
            </a:r>
            <a:r>
              <a:rPr lang="en-US" sz="3200" dirty="0">
                <a:latin typeface="Garamond"/>
                <a:cs typeface="Garamond"/>
                <a:sym typeface="Garamond" pitchFamily="18" charset="0"/>
              </a:rPr>
              <a:t>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Did they later think the campaign was half-baked and full of holes? </a:t>
            </a:r>
            <a:r>
              <a:rPr lang="en-US" sz="3200" dirty="0">
                <a:solidFill>
                  <a:srgbClr val="FF0000"/>
                </a:solidFill>
                <a:latin typeface="Garamond"/>
                <a:cs typeface="Garamond"/>
                <a:sym typeface="Garamond" pitchFamily="18" charset="0"/>
              </a:rPr>
              <a:t>Yes.</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 quickly discovered kill switch.</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No way to differentiate payees.</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Decryption keys leaked.</a:t>
            </a:r>
          </a:p>
        </p:txBody>
      </p:sp>
      <p:sp>
        <p:nvSpPr>
          <p:cNvPr id="6" name="Označba mesta vsebine 2">
            <a:extLst>
              <a:ext uri="{FF2B5EF4-FFF2-40B4-BE49-F238E27FC236}">
                <a16:creationId xmlns:a16="http://schemas.microsoft.com/office/drawing/2014/main" id="{8157F0A4-C30E-4911-9E21-74C6316FB0FF}"/>
              </a:ext>
            </a:extLst>
          </p:cNvPr>
          <p:cNvSpPr txBox="1">
            <a:spLocks/>
          </p:cNvSpPr>
          <p:nvPr/>
        </p:nvSpPr>
        <p:spPr>
          <a:xfrm>
            <a:off x="214745" y="6376805"/>
            <a:ext cx="11681270" cy="37502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1600" dirty="0">
                <a:latin typeface="Garamond"/>
                <a:cs typeface="Garamond"/>
                <a:sym typeface="Garamond" pitchFamily="18" charset="0"/>
              </a:rPr>
              <a:t>david.modic@fri.uni-lj.si</a:t>
            </a:r>
            <a:endParaRPr lang="sl-SI" sz="1600" dirty="0">
              <a:latin typeface="Garamond"/>
              <a:cs typeface="Garamond"/>
              <a:sym typeface="Garamond" pitchFamily="18" charset="0"/>
            </a:endParaRPr>
          </a:p>
        </p:txBody>
      </p:sp>
      <p:pic>
        <p:nvPicPr>
          <p:cNvPr id="8" name="Picture 7" descr="A screenshot of a cell phone&#10;&#10;Description generated with very high confidence">
            <a:extLst>
              <a:ext uri="{FF2B5EF4-FFF2-40B4-BE49-F238E27FC236}">
                <a16:creationId xmlns:a16="http://schemas.microsoft.com/office/drawing/2014/main" id="{2C842139-7AB1-4BF3-80AD-621738696E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5836" y="106168"/>
            <a:ext cx="2498202" cy="188614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920891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443855" y="6381756"/>
            <a:ext cx="452161" cy="365125"/>
          </a:xfrm>
        </p:spPr>
        <p:txBody>
          <a:bodyPr/>
          <a:lstStyle/>
          <a:p>
            <a:fld id="{3ECA2F48-C257-4F64-A6D7-88BB776196BB}" type="slidenum">
              <a:rPr lang="sl-SI" sz="1600" smtClean="0">
                <a:solidFill>
                  <a:schemeClr val="bg1"/>
                </a:solidFill>
                <a:latin typeface="Garamond" panose="02020404030301010803" pitchFamily="18" charset="0"/>
              </a:rPr>
              <a:t>13</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586706" y="1367844"/>
            <a:ext cx="11288208" cy="600075"/>
          </a:xfrm>
        </p:spPr>
        <p:txBody>
          <a:bodyPr/>
          <a:lstStyle/>
          <a:p>
            <a:r>
              <a:rPr lang="en-US" sz="3600" dirty="0" err="1">
                <a:solidFill>
                  <a:srgbClr val="E12F29"/>
                </a:solidFill>
                <a:latin typeface="Garamond" panose="02020404030301010803" pitchFamily="18" charset="0"/>
              </a:rPr>
              <a:t>Wannacry</a:t>
            </a:r>
            <a:r>
              <a:rPr lang="en-US" sz="3600" dirty="0">
                <a:solidFill>
                  <a:srgbClr val="E12F29"/>
                </a:solidFill>
                <a:latin typeface="Garamond" panose="02020404030301010803" pitchFamily="18" charset="0"/>
              </a:rPr>
              <a:t> – Was it flawed, and about financial gain?</a:t>
            </a:r>
            <a:endParaRPr lang="sl-SI" sz="28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15636" y="2049518"/>
            <a:ext cx="11480379" cy="4332238"/>
          </a:xfrm>
        </p:spPr>
        <p:txBody>
          <a:bodyPr>
            <a:normAutofit fontScale="77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Not a big financial gain.</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And yet, the general consensus: </a:t>
            </a:r>
            <a:r>
              <a:rPr lang="en-US" sz="2800" b="1" dirty="0">
                <a:latin typeface="Garamond"/>
                <a:cs typeface="Garamond"/>
                <a:sym typeface="Garamond" pitchFamily="18" charset="0"/>
              </a:rPr>
              <a:t>it was about money, but badly run</a:t>
            </a:r>
            <a:r>
              <a:rPr lang="en-US" sz="28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No one blames the state actors.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And then,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appears.</a:t>
            </a:r>
          </a:p>
          <a:p>
            <a:pPr>
              <a:lnSpc>
                <a:spcPct val="120000"/>
              </a:lnSpc>
              <a:spcBef>
                <a:spcPts val="536"/>
              </a:spcBef>
              <a:buClr>
                <a:srgbClr val="FF0000"/>
              </a:buClr>
              <a:buSzPct val="70000"/>
              <a:buFont typeface="Wingdings" panose="05000000000000000000" pitchFamily="2" charset="2"/>
              <a:buChar char="§"/>
              <a:defRPr/>
            </a:pP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uses similar exploits, but the ransomware part is even more of a joke – the BTC address is wrong,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actually destroys the data.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WannaCry is a prototype for </a:t>
            </a:r>
            <a:r>
              <a:rPr lang="en-US" sz="3200" dirty="0" err="1">
                <a:solidFill>
                  <a:srgbClr val="E12F29"/>
                </a:solidFill>
                <a:latin typeface="Garamond"/>
                <a:cs typeface="Garamond"/>
                <a:sym typeface="Garamond" pitchFamily="18" charset="0"/>
              </a:rPr>
              <a:t>notPetya</a:t>
            </a:r>
            <a:r>
              <a:rPr lang="en-US" sz="3200" dirty="0">
                <a:solidFill>
                  <a:srgbClr val="E12F29"/>
                </a:solidFill>
                <a:latin typeface="Garamond"/>
                <a:cs typeface="Garamond"/>
                <a:sym typeface="Garamond" pitchFamily="18" charset="0"/>
              </a:rPr>
              <a:t>, </a:t>
            </a:r>
            <a:r>
              <a:rPr lang="en-US" sz="3200" dirty="0" err="1">
                <a:solidFill>
                  <a:srgbClr val="E12F29"/>
                </a:solidFill>
                <a:latin typeface="Garamond"/>
                <a:cs typeface="Garamond"/>
                <a:sym typeface="Garamond" pitchFamily="18" charset="0"/>
              </a:rPr>
              <a:t>notPetya</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is used to attack Ukraine’s infrastructure.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And yet the headlines in respectable press are about how incompetent hackers were, because they botched </a:t>
            </a:r>
            <a:r>
              <a:rPr lang="en-US" sz="3200" dirty="0">
                <a:solidFill>
                  <a:srgbClr val="E12F29"/>
                </a:solidFill>
                <a:latin typeface="Garamond"/>
                <a:cs typeface="Garamond"/>
                <a:sym typeface="Garamond" pitchFamily="18" charset="0"/>
              </a:rPr>
              <a:t>WannaCry</a:t>
            </a:r>
            <a:r>
              <a:rPr lang="en-US" sz="3200" dirty="0">
                <a:latin typeface="Garamond"/>
                <a:cs typeface="Garamond"/>
                <a:sym typeface="Garamond" pitchFamily="18" charset="0"/>
              </a:rPr>
              <a:t>, and shoddily executed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 it always destroys your data, regardless of payment.</a:t>
            </a:r>
          </a:p>
        </p:txBody>
      </p:sp>
      <p:sp>
        <p:nvSpPr>
          <p:cNvPr id="6" name="Označba mesta vsebine 2">
            <a:extLst>
              <a:ext uri="{FF2B5EF4-FFF2-40B4-BE49-F238E27FC236}">
                <a16:creationId xmlns:a16="http://schemas.microsoft.com/office/drawing/2014/main" id="{8157F0A4-C30E-4911-9E21-74C6316FB0FF}"/>
              </a:ext>
            </a:extLst>
          </p:cNvPr>
          <p:cNvSpPr txBox="1">
            <a:spLocks/>
          </p:cNvSpPr>
          <p:nvPr/>
        </p:nvSpPr>
        <p:spPr>
          <a:xfrm>
            <a:off x="214745" y="6376805"/>
            <a:ext cx="11681270" cy="37502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1600" dirty="0">
                <a:latin typeface="Garamond"/>
                <a:cs typeface="Garamond"/>
                <a:sym typeface="Garamond" pitchFamily="18" charset="0"/>
              </a:rPr>
              <a:t>david.modic@fri.uni-lj.si</a:t>
            </a:r>
            <a:endParaRPr lang="sl-SI" sz="1600" dirty="0">
              <a:latin typeface="Garamond"/>
              <a:cs typeface="Garamond"/>
              <a:sym typeface="Garamond" pitchFamily="18" charset="0"/>
            </a:endParaRPr>
          </a:p>
        </p:txBody>
      </p:sp>
      <p:pic>
        <p:nvPicPr>
          <p:cNvPr id="8" name="Picture 7" descr="A screenshot of a cell phone&#10;&#10;Description generated with very high confidence">
            <a:extLst>
              <a:ext uri="{FF2B5EF4-FFF2-40B4-BE49-F238E27FC236}">
                <a16:creationId xmlns:a16="http://schemas.microsoft.com/office/drawing/2014/main" id="{2C842139-7AB1-4BF3-80AD-621738696E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0230" y="106168"/>
            <a:ext cx="2083807" cy="15732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3096804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443855" y="6381756"/>
            <a:ext cx="452161" cy="365125"/>
          </a:xfrm>
        </p:spPr>
        <p:txBody>
          <a:bodyPr/>
          <a:lstStyle/>
          <a:p>
            <a:fld id="{3ECA2F48-C257-4F64-A6D7-88BB776196BB}" type="slidenum">
              <a:rPr lang="sl-SI" sz="1600" smtClean="0">
                <a:solidFill>
                  <a:schemeClr val="bg1"/>
                </a:solidFill>
                <a:latin typeface="Garamond" panose="02020404030301010803" pitchFamily="18" charset="0"/>
              </a:rPr>
              <a:t>14</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607808" y="1367844"/>
            <a:ext cx="11288208" cy="600075"/>
          </a:xfrm>
        </p:spPr>
        <p:txBody>
          <a:bodyPr>
            <a:normAutofit/>
          </a:bodyPr>
          <a:lstStyle/>
          <a:p>
            <a:r>
              <a:rPr lang="en-US" sz="3600" dirty="0" err="1">
                <a:solidFill>
                  <a:srgbClr val="E12F29"/>
                </a:solidFill>
                <a:latin typeface="Garamond" panose="02020404030301010803" pitchFamily="18" charset="0"/>
              </a:rPr>
              <a:t>notPetya</a:t>
            </a:r>
            <a:r>
              <a:rPr lang="en-US" sz="3600" dirty="0">
                <a:solidFill>
                  <a:srgbClr val="E12F29"/>
                </a:solidFill>
                <a:latin typeface="Garamond" panose="02020404030301010803" pitchFamily="18" charset="0"/>
              </a:rPr>
              <a:t>, an even bigger mess?</a:t>
            </a:r>
            <a:endParaRPr lang="sl-SI" sz="28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15636" y="2049518"/>
            <a:ext cx="11480379" cy="4332238"/>
          </a:xfrm>
        </p:spPr>
        <p:txBody>
          <a:bodyPr>
            <a:normAutofit fontScale="925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uses similar exploits to </a:t>
            </a:r>
            <a:r>
              <a:rPr lang="en-US" sz="3200" dirty="0">
                <a:solidFill>
                  <a:srgbClr val="E12F29"/>
                </a:solidFill>
                <a:latin typeface="Garamond"/>
                <a:cs typeface="Garamond"/>
                <a:sym typeface="Garamond" pitchFamily="18" charset="0"/>
              </a:rPr>
              <a:t>WannaCry</a:t>
            </a:r>
            <a:r>
              <a:rPr lang="en-US" sz="3200" dirty="0">
                <a:latin typeface="Garamond"/>
                <a:cs typeface="Garamond"/>
                <a:sym typeface="Garamond" pitchFamily="18" charset="0"/>
              </a:rPr>
              <a:t>, but the ransomware part is even more of a joke – the BTC address is wrong. </a:t>
            </a:r>
          </a:p>
          <a:p>
            <a:pPr>
              <a:lnSpc>
                <a:spcPct val="120000"/>
              </a:lnSpc>
              <a:spcBef>
                <a:spcPts val="536"/>
              </a:spcBef>
              <a:buClr>
                <a:srgbClr val="FF0000"/>
              </a:buClr>
              <a:buSzPct val="70000"/>
              <a:buFont typeface="Wingdings" panose="05000000000000000000" pitchFamily="2" charset="2"/>
              <a:buChar char="§"/>
              <a:defRPr/>
            </a:pP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actually destroys the data (throws away the decryption key).</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WannaCry</a:t>
            </a:r>
            <a:r>
              <a:rPr lang="en-US" sz="3200" dirty="0">
                <a:latin typeface="Garamond"/>
                <a:cs typeface="Garamond"/>
                <a:sym typeface="Garamond" pitchFamily="18" charset="0"/>
              </a:rPr>
              <a:t> is a prototype for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 is used to attack Ukraine’s infrastructure.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And yet the headlines in respectable press are about how incompetent hackers were, because they botched </a:t>
            </a:r>
            <a:r>
              <a:rPr lang="en-US" sz="3200" dirty="0">
                <a:solidFill>
                  <a:srgbClr val="E12F29"/>
                </a:solidFill>
                <a:latin typeface="Garamond"/>
                <a:cs typeface="Garamond"/>
                <a:sym typeface="Garamond" pitchFamily="18" charset="0"/>
              </a:rPr>
              <a:t>WannaCry</a:t>
            </a:r>
            <a:r>
              <a:rPr lang="en-US" sz="3200" dirty="0">
                <a:latin typeface="Garamond"/>
                <a:cs typeface="Garamond"/>
                <a:sym typeface="Garamond" pitchFamily="18" charset="0"/>
              </a:rPr>
              <a:t>, and shoddily executed </a:t>
            </a:r>
            <a:r>
              <a:rPr lang="en-US" sz="3200" dirty="0" err="1">
                <a:solidFill>
                  <a:srgbClr val="E12F29"/>
                </a:solidFill>
                <a:latin typeface="Garamond"/>
                <a:cs typeface="Garamond"/>
                <a:sym typeface="Garamond" pitchFamily="18" charset="0"/>
              </a:rPr>
              <a:t>notPetya</a:t>
            </a:r>
            <a:r>
              <a:rPr lang="en-US" sz="3200" dirty="0">
                <a:latin typeface="Garamond"/>
                <a:cs typeface="Garamond"/>
                <a:sym typeface="Garamond" pitchFamily="18" charset="0"/>
              </a:rPr>
              <a:t>.</a:t>
            </a:r>
          </a:p>
        </p:txBody>
      </p:sp>
      <p:sp>
        <p:nvSpPr>
          <p:cNvPr id="6" name="Označba mesta vsebine 2">
            <a:extLst>
              <a:ext uri="{FF2B5EF4-FFF2-40B4-BE49-F238E27FC236}">
                <a16:creationId xmlns:a16="http://schemas.microsoft.com/office/drawing/2014/main" id="{8157F0A4-C30E-4911-9E21-74C6316FB0FF}"/>
              </a:ext>
            </a:extLst>
          </p:cNvPr>
          <p:cNvSpPr txBox="1">
            <a:spLocks/>
          </p:cNvSpPr>
          <p:nvPr/>
        </p:nvSpPr>
        <p:spPr>
          <a:xfrm>
            <a:off x="214745" y="6376805"/>
            <a:ext cx="11681270" cy="37502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1600" dirty="0">
                <a:latin typeface="Garamond"/>
                <a:cs typeface="Garamond"/>
                <a:sym typeface="Garamond" pitchFamily="18" charset="0"/>
              </a:rPr>
              <a:t>david.modic@fri.uni-lj.si</a:t>
            </a:r>
            <a:endParaRPr lang="sl-SI" sz="1600" dirty="0">
              <a:latin typeface="Garamond"/>
              <a:cs typeface="Garamond"/>
              <a:sym typeface="Garamond" pitchFamily="18" charset="0"/>
            </a:endParaRPr>
          </a:p>
        </p:txBody>
      </p:sp>
      <p:pic>
        <p:nvPicPr>
          <p:cNvPr id="7" name="Picture 6" descr="A screenshot of a social media post&#10;&#10;Description generated with very high confidence">
            <a:extLst>
              <a:ext uri="{FF2B5EF4-FFF2-40B4-BE49-F238E27FC236}">
                <a16:creationId xmlns:a16="http://schemas.microsoft.com/office/drawing/2014/main" id="{C85B6934-6A46-456F-8463-229F3E4802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1036" y="106168"/>
            <a:ext cx="2791957" cy="20697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0848815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443855" y="6381756"/>
            <a:ext cx="452161" cy="365125"/>
          </a:xfrm>
        </p:spPr>
        <p:txBody>
          <a:bodyPr/>
          <a:lstStyle/>
          <a:p>
            <a:fld id="{3ECA2F48-C257-4F64-A6D7-88BB776196BB}" type="slidenum">
              <a:rPr lang="sl-SI" sz="1600" smtClean="0">
                <a:solidFill>
                  <a:schemeClr val="bg1"/>
                </a:solidFill>
                <a:latin typeface="Garamond" panose="02020404030301010803" pitchFamily="18" charset="0"/>
              </a:rPr>
              <a:t>15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607808" y="1325640"/>
            <a:ext cx="11288208" cy="600075"/>
          </a:xfrm>
        </p:spPr>
        <p:txBody>
          <a:bodyPr>
            <a:normAutofit/>
          </a:bodyPr>
          <a:lstStyle/>
          <a:p>
            <a:r>
              <a:rPr lang="en-US" sz="3600" dirty="0">
                <a:solidFill>
                  <a:srgbClr val="E12F29"/>
                </a:solidFill>
                <a:latin typeface="Garamond" panose="02020404030301010803" pitchFamily="18" charset="0"/>
              </a:rPr>
              <a:t>WannaCry and </a:t>
            </a:r>
            <a:r>
              <a:rPr lang="en-US" sz="3600" dirty="0" err="1">
                <a:solidFill>
                  <a:srgbClr val="E12F29"/>
                </a:solidFill>
                <a:latin typeface="Garamond" panose="02020404030301010803" pitchFamily="18" charset="0"/>
              </a:rPr>
              <a:t>notPetya</a:t>
            </a:r>
            <a:endParaRPr lang="sl-SI" sz="2800" dirty="0">
              <a:solidFill>
                <a:srgbClr val="E12F29"/>
              </a:solidFill>
              <a:latin typeface="Garamond" panose="02020404030301010803" pitchFamily="18" charset="0"/>
            </a:endParaRPr>
          </a:p>
        </p:txBody>
      </p:sp>
      <p:sp>
        <p:nvSpPr>
          <p:cNvPr id="7" name="Main">
            <a:extLst>
              <a:ext uri="{FF2B5EF4-FFF2-40B4-BE49-F238E27FC236}">
                <a16:creationId xmlns:a16="http://schemas.microsoft.com/office/drawing/2014/main" id="{998F2B49-960C-4D50-BE91-D08934E18542}"/>
              </a:ext>
            </a:extLst>
          </p:cNvPr>
          <p:cNvSpPr txBox="1">
            <a:spLocks/>
          </p:cNvSpPr>
          <p:nvPr/>
        </p:nvSpPr>
        <p:spPr>
          <a:xfrm>
            <a:off x="496034" y="1967919"/>
            <a:ext cx="7635094" cy="4318782"/>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FF3300"/>
              </a:buClr>
              <a:buFont typeface="Wingdings" panose="05000000000000000000" pitchFamily="2" charset="2"/>
              <a:buChar char="§"/>
            </a:pPr>
            <a:r>
              <a:rPr lang="en-US" sz="2400" dirty="0">
                <a:latin typeface="Garamond" panose="02020404030301010803" pitchFamily="18" charset="0"/>
              </a:rPr>
              <a:t>Is there a connection between </a:t>
            </a:r>
            <a:r>
              <a:rPr lang="en-US" sz="2400" dirty="0" err="1">
                <a:latin typeface="Garamond" panose="02020404030301010803" pitchFamily="18" charset="0"/>
              </a:rPr>
              <a:t>notPetya</a:t>
            </a:r>
            <a:r>
              <a:rPr lang="en-US" sz="2400" dirty="0">
                <a:latin typeface="Garamond" panose="02020404030301010803" pitchFamily="18" charset="0"/>
              </a:rPr>
              <a:t> and WannaCry?</a:t>
            </a:r>
          </a:p>
          <a:p>
            <a:pPr>
              <a:lnSpc>
                <a:spcPct val="100000"/>
              </a:lnSpc>
              <a:buClr>
                <a:srgbClr val="FF3300"/>
              </a:buClr>
              <a:buFont typeface="Wingdings" panose="05000000000000000000" pitchFamily="2" charset="2"/>
              <a:buChar char="§"/>
            </a:pPr>
            <a:r>
              <a:rPr lang="en-US" sz="2400" dirty="0">
                <a:latin typeface="Garamond" panose="02020404030301010803" pitchFamily="18" charset="0"/>
              </a:rPr>
              <a:t>But, </a:t>
            </a:r>
            <a:r>
              <a:rPr lang="en-US" sz="2400" i="1" dirty="0" err="1">
                <a:latin typeface="Garamond" panose="02020404030301010803" pitchFamily="18" charset="0"/>
              </a:rPr>
              <a:t>notPetya</a:t>
            </a:r>
            <a:r>
              <a:rPr lang="en-US" sz="2400" dirty="0">
                <a:latin typeface="Garamond" panose="02020404030301010803" pitchFamily="18" charset="0"/>
              </a:rPr>
              <a:t> has no kill switch as WannaCry did! They are different!</a:t>
            </a:r>
          </a:p>
          <a:p>
            <a:pPr>
              <a:lnSpc>
                <a:spcPct val="100000"/>
              </a:lnSpc>
              <a:buClr>
                <a:srgbClr val="FF3300"/>
              </a:buClr>
              <a:buFont typeface="Wingdings" panose="05000000000000000000" pitchFamily="2" charset="2"/>
              <a:buChar char="§"/>
            </a:pPr>
            <a:r>
              <a:rPr lang="en-US" sz="2400" dirty="0">
                <a:latin typeface="Garamond" panose="02020404030301010803" pitchFamily="18" charset="0"/>
              </a:rPr>
              <a:t>But both WannaCry and </a:t>
            </a:r>
            <a:r>
              <a:rPr lang="en-US" sz="2400" dirty="0" err="1">
                <a:latin typeface="Garamond" panose="02020404030301010803" pitchFamily="18" charset="0"/>
              </a:rPr>
              <a:t>notPetya</a:t>
            </a:r>
            <a:r>
              <a:rPr lang="en-US" sz="2400" dirty="0">
                <a:latin typeface="Garamond" panose="02020404030301010803" pitchFamily="18" charset="0"/>
              </a:rPr>
              <a:t> were horrible at extracting money. WannaCry had no way of detecting who paid for which machine. And </a:t>
            </a:r>
            <a:r>
              <a:rPr lang="en-US" sz="2400" dirty="0" err="1">
                <a:latin typeface="Garamond" panose="02020404030301010803" pitchFamily="18" charset="0"/>
              </a:rPr>
              <a:t>notPetya</a:t>
            </a:r>
            <a:r>
              <a:rPr lang="en-US" sz="2400" dirty="0">
                <a:latin typeface="Garamond" panose="02020404030301010803" pitchFamily="18" charset="0"/>
              </a:rPr>
              <a:t> was even worse </a:t>
            </a:r>
            <a:r>
              <a:rPr lang="mr-IN" sz="2400" dirty="0">
                <a:latin typeface="Garamond" panose="02020404030301010803" pitchFamily="18" charset="0"/>
              </a:rPr>
              <a:t>–</a:t>
            </a:r>
            <a:r>
              <a:rPr lang="en-US" sz="2400" dirty="0">
                <a:latin typeface="Garamond" panose="02020404030301010803" pitchFamily="18" charset="0"/>
              </a:rPr>
              <a:t> they did not keep the decryption keys, and the bitcoin address was wrong. Clearly incompetence. Right?</a:t>
            </a:r>
          </a:p>
          <a:p>
            <a:pPr>
              <a:lnSpc>
                <a:spcPct val="100000"/>
              </a:lnSpc>
              <a:buClr>
                <a:srgbClr val="FF3300"/>
              </a:buClr>
              <a:buFont typeface="Wingdings" panose="05000000000000000000" pitchFamily="2" charset="2"/>
              <a:buChar char="§"/>
            </a:pPr>
            <a:r>
              <a:rPr lang="en-US" sz="2400" dirty="0">
                <a:latin typeface="Garamond" panose="02020404030301010803" pitchFamily="18" charset="0"/>
              </a:rPr>
              <a:t>But how did the hackers then get any money out of this?</a:t>
            </a:r>
          </a:p>
          <a:p>
            <a:pPr>
              <a:lnSpc>
                <a:spcPct val="100000"/>
              </a:lnSpc>
              <a:buClr>
                <a:srgbClr val="FF3300"/>
              </a:buClr>
              <a:buFont typeface="Wingdings" panose="05000000000000000000" pitchFamily="2" charset="2"/>
              <a:buChar char="§"/>
            </a:pPr>
            <a:r>
              <a:rPr lang="en-US" sz="2400" dirty="0">
                <a:latin typeface="Garamond" panose="02020404030301010803" pitchFamily="18" charset="0"/>
              </a:rPr>
              <a:t>OK, so your conspiracy theory is that Russia is behind this? This is clearly false, they got attacked too!</a:t>
            </a:r>
          </a:p>
        </p:txBody>
      </p:sp>
      <p:sp>
        <p:nvSpPr>
          <p:cNvPr id="8" name="01 connection answer">
            <a:extLst>
              <a:ext uri="{FF2B5EF4-FFF2-40B4-BE49-F238E27FC236}">
                <a16:creationId xmlns:a16="http://schemas.microsoft.com/office/drawing/2014/main" id="{C1926E6A-8653-4C85-8C1B-C514800BC24E}"/>
              </a:ext>
            </a:extLst>
          </p:cNvPr>
          <p:cNvSpPr txBox="1">
            <a:spLocks/>
          </p:cNvSpPr>
          <p:nvPr/>
        </p:nvSpPr>
        <p:spPr>
          <a:xfrm>
            <a:off x="7753449" y="2018906"/>
            <a:ext cx="4358834" cy="1680435"/>
          </a:xfrm>
          <a:prstGeom prst="rect">
            <a:avLst/>
          </a:prstGeom>
        </p:spPr>
        <p:txBody>
          <a:bodyPr vert="horz" lIns="91440" tIns="45720" rIns="91440" bIns="45720" rtlCol="0">
            <a:noAutofit/>
          </a:bodyPr>
          <a:lstStyle>
            <a:lvl1pPr marL="228590" indent="-228590"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14282">
              <a:buNone/>
            </a:pPr>
            <a:r>
              <a:rPr lang="en-US" sz="2400" dirty="0">
                <a:solidFill>
                  <a:srgbClr val="FF0000"/>
                </a:solidFill>
                <a:latin typeface="Garamond" panose="02020404030301010803" pitchFamily="18" charset="0"/>
              </a:rPr>
              <a:t>They use the same exploit. Only now, the world is protected against it. Well, most of the world. Except Ukraine, for example, where they frequently use non-patched software, because it is pirated.</a:t>
            </a:r>
          </a:p>
        </p:txBody>
      </p:sp>
      <p:sp>
        <p:nvSpPr>
          <p:cNvPr id="9" name="02 incompetent answer">
            <a:extLst>
              <a:ext uri="{FF2B5EF4-FFF2-40B4-BE49-F238E27FC236}">
                <a16:creationId xmlns:a16="http://schemas.microsoft.com/office/drawing/2014/main" id="{7513689C-5C1B-4AF9-A736-3E87013C2A7B}"/>
              </a:ext>
            </a:extLst>
          </p:cNvPr>
          <p:cNvSpPr txBox="1">
            <a:spLocks/>
          </p:cNvSpPr>
          <p:nvPr/>
        </p:nvSpPr>
        <p:spPr>
          <a:xfrm>
            <a:off x="7955280" y="2491122"/>
            <a:ext cx="4148980" cy="2418502"/>
          </a:xfrm>
          <a:prstGeom prst="rect">
            <a:avLst/>
          </a:prstGeom>
        </p:spPr>
        <p:txBody>
          <a:bodyPr vert="horz" lIns="91440" tIns="45720" rIns="91440" bIns="45720" rtlCol="0">
            <a:noAutofit/>
          </a:bodyPr>
          <a:lstStyle>
            <a:lvl1pPr marL="228590" indent="-228590"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14282">
              <a:lnSpc>
                <a:spcPct val="100000"/>
              </a:lnSpc>
              <a:buNone/>
            </a:pPr>
            <a:r>
              <a:rPr lang="en-US" sz="2400" dirty="0">
                <a:solidFill>
                  <a:srgbClr val="FF0000"/>
                </a:solidFill>
                <a:latin typeface="Garamond" panose="02020404030301010803" pitchFamily="18" charset="0"/>
              </a:rPr>
              <a:t>Yes, because when you want to test malware, you want to be able to stop it infecting your machines. Once Microsoft has issued a patch, then only pirated software is vulnerable. And Microsoft has protected you.</a:t>
            </a:r>
          </a:p>
        </p:txBody>
      </p:sp>
      <p:sp>
        <p:nvSpPr>
          <p:cNvPr id="10" name="03 proof of concept answer">
            <a:extLst>
              <a:ext uri="{FF2B5EF4-FFF2-40B4-BE49-F238E27FC236}">
                <a16:creationId xmlns:a16="http://schemas.microsoft.com/office/drawing/2014/main" id="{E53BCB0A-7E07-4C2A-84D9-A30684CA9567}"/>
              </a:ext>
            </a:extLst>
          </p:cNvPr>
          <p:cNvSpPr txBox="1">
            <a:spLocks/>
          </p:cNvSpPr>
          <p:nvPr/>
        </p:nvSpPr>
        <p:spPr>
          <a:xfrm>
            <a:off x="8011552" y="3322752"/>
            <a:ext cx="4297680" cy="2712286"/>
          </a:xfrm>
          <a:prstGeom prst="rect">
            <a:avLst/>
          </a:prstGeom>
        </p:spPr>
        <p:txBody>
          <a:bodyPr vert="horz" lIns="91440" tIns="45720" rIns="91440" bIns="45720" rtlCol="0">
            <a:noAutofit/>
          </a:bodyPr>
          <a:lstStyle>
            <a:lvl1pPr marL="228590" indent="-228590"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14282">
              <a:lnSpc>
                <a:spcPct val="100000"/>
              </a:lnSpc>
              <a:buNone/>
            </a:pPr>
            <a:r>
              <a:rPr lang="en-US" sz="2400" dirty="0">
                <a:solidFill>
                  <a:srgbClr val="FF0000"/>
                </a:solidFill>
                <a:latin typeface="Garamond" panose="02020404030301010803" pitchFamily="18" charset="0"/>
              </a:rPr>
              <a:t>True, except if the plan was never to gain funds in the first place, only to destroy the data and hobble infrastructure. In that case </a:t>
            </a:r>
            <a:r>
              <a:rPr lang="en-US" sz="2400" dirty="0" err="1">
                <a:solidFill>
                  <a:srgbClr val="FF0000"/>
                </a:solidFill>
                <a:latin typeface="Garamond" panose="02020404030301010803" pitchFamily="18" charset="0"/>
              </a:rPr>
              <a:t>WannaCry</a:t>
            </a:r>
            <a:r>
              <a:rPr lang="en-US" sz="2400" dirty="0">
                <a:solidFill>
                  <a:srgbClr val="FF0000"/>
                </a:solidFill>
                <a:latin typeface="Garamond" panose="02020404030301010803" pitchFamily="18" charset="0"/>
              </a:rPr>
              <a:t> was a proof of concept and </a:t>
            </a:r>
            <a:r>
              <a:rPr lang="en-US" sz="2400" dirty="0" err="1">
                <a:solidFill>
                  <a:srgbClr val="FF0000"/>
                </a:solidFill>
                <a:latin typeface="Garamond" panose="02020404030301010803" pitchFamily="18" charset="0"/>
              </a:rPr>
              <a:t>notPetya</a:t>
            </a:r>
            <a:r>
              <a:rPr lang="en-US" sz="2400" dirty="0">
                <a:solidFill>
                  <a:srgbClr val="FF0000"/>
                </a:solidFill>
                <a:latin typeface="Garamond" panose="02020404030301010803" pitchFamily="18" charset="0"/>
              </a:rPr>
              <a:t> the real thing.</a:t>
            </a:r>
          </a:p>
        </p:txBody>
      </p:sp>
      <p:sp>
        <p:nvSpPr>
          <p:cNvPr id="11" name="04 Paid answer">
            <a:extLst>
              <a:ext uri="{FF2B5EF4-FFF2-40B4-BE49-F238E27FC236}">
                <a16:creationId xmlns:a16="http://schemas.microsoft.com/office/drawing/2014/main" id="{2A25D36E-E5EB-471F-B84C-A46AED81408D}"/>
              </a:ext>
            </a:extLst>
          </p:cNvPr>
          <p:cNvSpPr txBox="1">
            <a:spLocks/>
          </p:cNvSpPr>
          <p:nvPr/>
        </p:nvSpPr>
        <p:spPr>
          <a:xfrm>
            <a:off x="7955280" y="5293732"/>
            <a:ext cx="3580228" cy="435922"/>
          </a:xfrm>
          <a:prstGeom prst="rect">
            <a:avLst/>
          </a:prstGeom>
        </p:spPr>
        <p:txBody>
          <a:bodyPr vert="horz" lIns="91440" tIns="45720" rIns="91440" bIns="45720" rtlCol="0">
            <a:noAutofit/>
          </a:bodyPr>
          <a:lstStyle>
            <a:lvl1pPr marL="228590" indent="-228590"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14282">
              <a:buNone/>
            </a:pPr>
            <a:r>
              <a:rPr lang="en-US" sz="2400" dirty="0">
                <a:solidFill>
                  <a:srgbClr val="FF0000"/>
                </a:solidFill>
                <a:latin typeface="Garamond" panose="02020404030301010803" pitchFamily="18" charset="0"/>
              </a:rPr>
              <a:t>The Russians paid them.</a:t>
            </a:r>
            <a:endParaRPr lang="en-US" sz="2400" dirty="0">
              <a:latin typeface="Garamond" panose="02020404030301010803" pitchFamily="18" charset="0"/>
            </a:endParaRPr>
          </a:p>
        </p:txBody>
      </p:sp>
      <p:sp>
        <p:nvSpPr>
          <p:cNvPr id="12" name="05 Russians also attacked">
            <a:extLst>
              <a:ext uri="{FF2B5EF4-FFF2-40B4-BE49-F238E27FC236}">
                <a16:creationId xmlns:a16="http://schemas.microsoft.com/office/drawing/2014/main" id="{F51FC0BB-1F30-4621-93EF-2F3C50DC7034}"/>
              </a:ext>
            </a:extLst>
          </p:cNvPr>
          <p:cNvSpPr txBox="1">
            <a:spLocks/>
          </p:cNvSpPr>
          <p:nvPr/>
        </p:nvSpPr>
        <p:spPr>
          <a:xfrm>
            <a:off x="8099291" y="1472676"/>
            <a:ext cx="4092709" cy="5312305"/>
          </a:xfrm>
          <a:prstGeom prst="rect">
            <a:avLst/>
          </a:prstGeom>
        </p:spPr>
        <p:txBody>
          <a:bodyPr vert="horz" lIns="91440" tIns="45720" rIns="91440" bIns="45720" rtlCol="0">
            <a:noAutofit/>
          </a:bodyPr>
          <a:lstStyle>
            <a:lvl1pPr marL="228590" indent="-228590" algn="l" defTabSz="9143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14282">
              <a:buNone/>
            </a:pPr>
            <a:r>
              <a:rPr lang="en-US" sz="2200" dirty="0">
                <a:solidFill>
                  <a:srgbClr val="FF0000"/>
                </a:solidFill>
                <a:latin typeface="Garamond" panose="02020404030301010803" pitchFamily="18" charset="0"/>
              </a:rPr>
              <a:t>They reported attacks, yes, to some oil companies. It is unclear what was actually attacked in Russia. Ukraine was however brought to its knees. So, in comparison… </a:t>
            </a:r>
          </a:p>
          <a:p>
            <a:pPr marL="0" indent="-114282">
              <a:buNone/>
            </a:pPr>
            <a:r>
              <a:rPr lang="en-US" sz="2200" dirty="0">
                <a:solidFill>
                  <a:srgbClr val="FF0000"/>
                </a:solidFill>
                <a:latin typeface="Garamond" panose="02020404030301010803" pitchFamily="18" charset="0"/>
              </a:rPr>
              <a:t>There is no proof of this, but if I was the attacker, I would make sure that some of my non-critical infrastructure was hit too. Then I could claim I was a victim, and  complain about the over-reach of the NSA at the same time. If I was even smarter I would attack my people who are getting too big for their shoes (like oil/gas tycoons) and then blame the NSA.</a:t>
            </a:r>
          </a:p>
        </p:txBody>
      </p:sp>
    </p:spTree>
    <p:extLst>
      <p:ext uri="{BB962C8B-B14F-4D97-AF65-F5344CB8AC3E}">
        <p14:creationId xmlns:p14="http://schemas.microsoft.com/office/powerpoint/2010/main" val="18258184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childTnLst>
                                </p:cTn>
                              </p:par>
                              <p:par>
                                <p:cTn id="25" presetID="1" presetClass="exit" presetSubtype="0" fill="hold" grpId="0" nodeType="withEffect">
                                  <p:stCondLst>
                                    <p:cond delay="0"/>
                                  </p:stCondLst>
                                  <p:childTnLst>
                                    <p:set>
                                      <p:cBhvr>
                                        <p:cTn id="26" dur="1" fill="hold">
                                          <p:stCondLst>
                                            <p:cond delay="0"/>
                                          </p:stCondLst>
                                        </p:cTn>
                                        <p:tgtEl>
                                          <p:spTgt spid="9">
                                            <p:txEl>
                                              <p:pRg st="0" end="0"/>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par>
                                <p:cTn id="35" presetID="1" presetClass="exit" presetSubtype="0" fill="hold" grpId="0" nodeType="withEffect">
                                  <p:stCondLst>
                                    <p:cond delay="0"/>
                                  </p:stCondLst>
                                  <p:childTnLst>
                                    <p:set>
                                      <p:cBhvr>
                                        <p:cTn id="36" dur="1" fill="hold">
                                          <p:stCondLst>
                                            <p:cond delay="0"/>
                                          </p:stCondLst>
                                        </p:cTn>
                                        <p:tgtEl>
                                          <p:spTgt spid="10">
                                            <p:txEl>
                                              <p:pRg st="0" end="0"/>
                                            </p:txEl>
                                          </p:spTgt>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xEl>
                                              <p:pRg st="4" end="4"/>
                                            </p:txEl>
                                          </p:spTgt>
                                        </p:tgtEl>
                                        <p:attrNameLst>
                                          <p:attrName>style.visibility</p:attrName>
                                        </p:attrNameLst>
                                      </p:cBhvr>
                                      <p:to>
                                        <p:strVal val="visible"/>
                                      </p:to>
                                    </p:set>
                                  </p:childTnLst>
                                </p:cTn>
                              </p:par>
                              <p:par>
                                <p:cTn id="45" presetID="1" presetClass="exit" presetSubtype="0" fill="hold" grpId="0" nodeType="withEffect">
                                  <p:stCondLst>
                                    <p:cond delay="0"/>
                                  </p:stCondLst>
                                  <p:childTnLst>
                                    <p:set>
                                      <p:cBhvr>
                                        <p:cTn id="46" dur="1" fill="hold">
                                          <p:stCondLst>
                                            <p:cond delay="0"/>
                                          </p:stCondLst>
                                        </p:cTn>
                                        <p:tgtEl>
                                          <p:spTgt spid="11">
                                            <p:txEl>
                                              <p:pRg st="0" end="0"/>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
                                            <p:txEl>
                                              <p:pRg st="0" end="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9" grpId="0" build="allAtOnce"/>
      <p:bldP spid="10" grpId="0" build="allAtOnce"/>
      <p:bldP spid="11"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443855" y="6381756"/>
            <a:ext cx="452161" cy="365125"/>
          </a:xfrm>
        </p:spPr>
        <p:txBody>
          <a:bodyPr/>
          <a:lstStyle/>
          <a:p>
            <a:fld id="{3ECA2F48-C257-4F64-A6D7-88BB776196BB}" type="slidenum">
              <a:rPr lang="sl-SI" sz="1600" smtClean="0">
                <a:solidFill>
                  <a:schemeClr val="bg1"/>
                </a:solidFill>
                <a:latin typeface="Garamond" panose="02020404030301010803" pitchFamily="18" charset="0"/>
              </a:rPr>
              <a:t>16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607808" y="1325640"/>
            <a:ext cx="11288208" cy="600075"/>
          </a:xfrm>
        </p:spPr>
        <p:txBody>
          <a:bodyPr>
            <a:normAutofit/>
          </a:bodyPr>
          <a:lstStyle/>
          <a:p>
            <a:r>
              <a:rPr lang="en-US" sz="3600" dirty="0">
                <a:solidFill>
                  <a:srgbClr val="E12F29"/>
                </a:solidFill>
                <a:latin typeface="Garamond" panose="02020404030301010803" pitchFamily="18" charset="0"/>
              </a:rPr>
              <a:t>WannaCry and </a:t>
            </a:r>
            <a:r>
              <a:rPr lang="en-US" sz="3600" dirty="0" err="1">
                <a:solidFill>
                  <a:srgbClr val="E12F29"/>
                </a:solidFill>
                <a:latin typeface="Garamond" panose="02020404030301010803" pitchFamily="18" charset="0"/>
              </a:rPr>
              <a:t>notPetya</a:t>
            </a:r>
            <a:endParaRPr lang="sl-SI" sz="2800" dirty="0">
              <a:solidFill>
                <a:srgbClr val="E12F29"/>
              </a:solidFill>
              <a:latin typeface="Garamond" panose="02020404030301010803" pitchFamily="18" charset="0"/>
            </a:endParaRPr>
          </a:p>
        </p:txBody>
      </p:sp>
      <p:sp>
        <p:nvSpPr>
          <p:cNvPr id="7" name="Main">
            <a:extLst>
              <a:ext uri="{FF2B5EF4-FFF2-40B4-BE49-F238E27FC236}">
                <a16:creationId xmlns:a16="http://schemas.microsoft.com/office/drawing/2014/main" id="{998F2B49-960C-4D50-BE91-D08934E18542}"/>
              </a:ext>
            </a:extLst>
          </p:cNvPr>
          <p:cNvSpPr txBox="1">
            <a:spLocks/>
          </p:cNvSpPr>
          <p:nvPr/>
        </p:nvSpPr>
        <p:spPr>
          <a:xfrm>
            <a:off x="496034" y="1796143"/>
            <a:ext cx="11399982" cy="4490558"/>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Clr>
                <a:srgbClr val="FF3300"/>
              </a:buClr>
              <a:buNone/>
            </a:pPr>
            <a:endParaRPr lang="en-GB" sz="2400" dirty="0">
              <a:latin typeface="Garamond" panose="02020404030301010803" pitchFamily="18" charset="0"/>
            </a:endParaRPr>
          </a:p>
          <a:p>
            <a:pPr marL="0" indent="0" algn="ctr">
              <a:lnSpc>
                <a:spcPct val="100000"/>
              </a:lnSpc>
              <a:buClr>
                <a:srgbClr val="FF3300"/>
              </a:buClr>
              <a:buNone/>
            </a:pPr>
            <a:r>
              <a:rPr lang="en-GB" sz="2400" dirty="0">
                <a:latin typeface="Garamond" panose="02020404030301010803" pitchFamily="18" charset="0"/>
              </a:rPr>
              <a:t>END of LATERAL MOVE</a:t>
            </a:r>
            <a:endParaRPr lang="en-US" sz="2400" dirty="0">
              <a:latin typeface="Garamond" panose="02020404030301010803" pitchFamily="18" charset="0"/>
            </a:endParaRPr>
          </a:p>
        </p:txBody>
      </p:sp>
      <p:pic>
        <p:nvPicPr>
          <p:cNvPr id="5" name="Picture 4" descr="Text&#10;&#10;Description automatically generated">
            <a:extLst>
              <a:ext uri="{FF2B5EF4-FFF2-40B4-BE49-F238E27FC236}">
                <a16:creationId xmlns:a16="http://schemas.microsoft.com/office/drawing/2014/main" id="{ADA4A083-F6A0-4267-AC6A-5EE383A840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5958" y="3089537"/>
            <a:ext cx="6180364" cy="324469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244082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p:cNvSpPr txBox="1"/>
          <p:nvPr/>
        </p:nvSpPr>
        <p:spPr>
          <a:xfrm>
            <a:off x="5122258" y="4088522"/>
            <a:ext cx="7150662" cy="923330"/>
          </a:xfrm>
          <a:prstGeom prst="rect">
            <a:avLst/>
          </a:prstGeom>
          <a:noFill/>
        </p:spPr>
        <p:txBody>
          <a:bodyPr wrap="square" rtlCol="0">
            <a:spAutoFit/>
          </a:bodyPr>
          <a:lstStyle/>
          <a:p>
            <a:pPr algn="ctr"/>
            <a:r>
              <a:rPr lang="en-GB" sz="5400" b="1" dirty="0">
                <a:solidFill>
                  <a:schemeClr val="bg1"/>
                </a:solidFill>
                <a:latin typeface="Garamond" charset="0"/>
                <a:ea typeface="Garamond" charset="0"/>
                <a:cs typeface="Garamond" charset="0"/>
              </a:rPr>
              <a:t>Terminology</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17</a:t>
            </a:fld>
            <a:endParaRPr lang="sl-SI"/>
          </a:p>
        </p:txBody>
      </p:sp>
    </p:spTree>
    <p:extLst>
      <p:ext uri="{BB962C8B-B14F-4D97-AF65-F5344CB8AC3E}">
        <p14:creationId xmlns:p14="http://schemas.microsoft.com/office/powerpoint/2010/main" val="152011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18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Basic security terms – actor names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5" y="1976431"/>
            <a:ext cx="7977996" cy="4331428"/>
          </a:xfrm>
        </p:spPr>
        <p:txBody>
          <a:bodyPr>
            <a:normAutofit/>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generalized names do we use in threat modelling?</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Alice, Bob, Carol, Craig (generic), </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Eve (eavesdropper)</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Mallory (malicious attacker), </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Trudy (intruder)…</a:t>
            </a:r>
          </a:p>
          <a:p>
            <a:pPr>
              <a:spcBef>
                <a:spcPts val="536"/>
              </a:spcBef>
              <a:buClr>
                <a:srgbClr val="FF0000"/>
              </a:buClr>
              <a:buSzPct val="70000"/>
              <a:buFont typeface="Wingdings" panose="05000000000000000000" pitchFamily="2" charset="2"/>
              <a:buChar char="§"/>
              <a:defRPr/>
            </a:pPr>
            <a:endParaRPr lang="en-US" sz="2800" dirty="0">
              <a:latin typeface="Garamond"/>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7" name="Picture 6" descr="A close up of text on a black background&#10;&#10;Description generated with very high confidence">
            <a:extLst>
              <a:ext uri="{FF2B5EF4-FFF2-40B4-BE49-F238E27FC236}">
                <a16:creationId xmlns:a16="http://schemas.microsoft.com/office/drawing/2014/main" id="{DE121882-A75F-432D-90C8-D8E4376B7693}"/>
              </a:ext>
            </a:extLst>
          </p:cNvPr>
          <p:cNvPicPr>
            <a:picLocks noChangeAspect="1"/>
          </p:cNvPicPr>
          <p:nvPr/>
        </p:nvPicPr>
        <p:blipFill>
          <a:blip r:embed="rId3"/>
          <a:stretch>
            <a:fillRect/>
          </a:stretch>
        </p:blipFill>
        <p:spPr>
          <a:xfrm>
            <a:off x="8586892" y="1402773"/>
            <a:ext cx="3529934" cy="482138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019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19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Intelligence</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288209" cy="4331428"/>
          </a:xfrm>
        </p:spPr>
        <p:txBody>
          <a:bodyPr>
            <a:normAutofit/>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is SIGINT?</a:t>
            </a:r>
          </a:p>
          <a:p>
            <a:pPr lvl="1">
              <a:spcBef>
                <a:spcPts val="536"/>
              </a:spcBef>
              <a:buClr>
                <a:srgbClr val="FF0000"/>
              </a:buClr>
              <a:buSzPct val="70000"/>
              <a:buFont typeface="Wingdings" panose="05000000000000000000" pitchFamily="2" charset="2"/>
              <a:buChar char="§"/>
              <a:defRPr/>
            </a:pPr>
            <a:r>
              <a:rPr lang="en-US" sz="2800" dirty="0" err="1">
                <a:latin typeface="Garamond"/>
                <a:cs typeface="Garamond"/>
                <a:sym typeface="Garamond" pitchFamily="18" charset="0"/>
              </a:rPr>
              <a:t>SIGnals</a:t>
            </a:r>
            <a:r>
              <a:rPr lang="en-US" sz="2800" dirty="0">
                <a:latin typeface="Garamond"/>
                <a:cs typeface="Garamond"/>
                <a:sym typeface="Garamond" pitchFamily="18" charset="0"/>
              </a:rPr>
              <a:t> </a:t>
            </a:r>
            <a:r>
              <a:rPr lang="en-US" sz="2800" dirty="0" err="1">
                <a:latin typeface="Garamond"/>
                <a:cs typeface="Garamond"/>
                <a:sym typeface="Garamond" pitchFamily="18" charset="0"/>
              </a:rPr>
              <a:t>INTelligence</a:t>
            </a:r>
            <a:r>
              <a:rPr lang="en-US" sz="2800" dirty="0">
                <a:latin typeface="Garamond"/>
                <a:cs typeface="Garamond"/>
                <a:sym typeface="Garamond" pitchFamily="18" charset="0"/>
              </a:rPr>
              <a:t>. What does that mean?</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Information that is gathered from interception of Signals.</a:t>
            </a:r>
          </a:p>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kind of intelligence signals are there?</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COMINT. What does it mean?</a:t>
            </a:r>
          </a:p>
          <a:p>
            <a:pPr lvl="2">
              <a:spcBef>
                <a:spcPts val="536"/>
              </a:spcBef>
              <a:buClr>
                <a:srgbClr val="FF0000"/>
              </a:buClr>
              <a:buSzPct val="70000"/>
              <a:buFont typeface="Wingdings" panose="05000000000000000000" pitchFamily="2" charset="2"/>
              <a:buChar char="§"/>
              <a:defRPr/>
            </a:pPr>
            <a:r>
              <a:rPr lang="en-US" sz="2400" dirty="0" err="1">
                <a:latin typeface="Garamond"/>
                <a:cs typeface="Garamond"/>
                <a:sym typeface="Garamond" pitchFamily="18" charset="0"/>
              </a:rPr>
              <a:t>COMmunications</a:t>
            </a:r>
            <a:r>
              <a:rPr lang="en-US" sz="2400" dirty="0">
                <a:latin typeface="Garamond"/>
                <a:cs typeface="Garamond"/>
                <a:sym typeface="Garamond" pitchFamily="18" charset="0"/>
              </a:rPr>
              <a:t> </a:t>
            </a:r>
            <a:r>
              <a:rPr lang="en-US" sz="2400" dirty="0" err="1">
                <a:latin typeface="Garamond"/>
                <a:cs typeface="Garamond"/>
                <a:sym typeface="Garamond" pitchFamily="18" charset="0"/>
              </a:rPr>
              <a:t>INTelligence</a:t>
            </a:r>
            <a:r>
              <a:rPr lang="en-US" sz="2400" dirty="0">
                <a:latin typeface="Garamond"/>
                <a:cs typeface="Garamond"/>
                <a:sym typeface="Garamond" pitchFamily="18" charset="0"/>
              </a:rPr>
              <a:t>, that is, analysis of communication between people (emails, phone, face 2 face, forums, </a:t>
            </a:r>
            <a:r>
              <a:rPr lang="en-US" sz="2400" dirty="0" err="1">
                <a:latin typeface="Garamond"/>
                <a:cs typeface="Garamond"/>
                <a:sym typeface="Garamond" pitchFamily="18" charset="0"/>
              </a:rPr>
              <a:t>etc</a:t>
            </a:r>
            <a:r>
              <a:rPr lang="en-US" sz="2400" dirty="0">
                <a:latin typeface="Garamond"/>
                <a:cs typeface="Garamond"/>
                <a:sym typeface="Garamond" pitchFamily="18" charset="0"/>
              </a:rPr>
              <a:t>).</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ELINT. What does it mean?</a:t>
            </a:r>
          </a:p>
          <a:p>
            <a:pPr lvl="2">
              <a:spcBef>
                <a:spcPts val="536"/>
              </a:spcBef>
              <a:buClr>
                <a:srgbClr val="FF0000"/>
              </a:buClr>
              <a:buSzPct val="70000"/>
              <a:buFont typeface="Wingdings" panose="05000000000000000000" pitchFamily="2" charset="2"/>
              <a:buChar char="§"/>
              <a:defRPr/>
            </a:pPr>
            <a:r>
              <a:rPr lang="en-US" sz="2400" dirty="0" err="1">
                <a:latin typeface="Garamond"/>
                <a:cs typeface="Garamond"/>
                <a:sym typeface="Garamond" pitchFamily="18" charset="0"/>
              </a:rPr>
              <a:t>ELectronic</a:t>
            </a:r>
            <a:r>
              <a:rPr lang="en-US" sz="2400" dirty="0">
                <a:latin typeface="Garamond"/>
                <a:cs typeface="Garamond"/>
                <a:sym typeface="Garamond" pitchFamily="18" charset="0"/>
              </a:rPr>
              <a:t> </a:t>
            </a:r>
            <a:r>
              <a:rPr lang="en-US" sz="2400" dirty="0" err="1">
                <a:latin typeface="Garamond"/>
                <a:cs typeface="Garamond"/>
                <a:sym typeface="Garamond" pitchFamily="18" charset="0"/>
              </a:rPr>
              <a:t>INTelligence</a:t>
            </a:r>
            <a:r>
              <a:rPr lang="en-US" sz="2400" dirty="0">
                <a:latin typeface="Garamond"/>
                <a:cs typeface="Garamond"/>
                <a:sym typeface="Garamond" pitchFamily="18" charset="0"/>
              </a:rPr>
              <a:t>, that is the analysis of electronic signals not used in communication directly (protocols, metadata in various contexts, </a:t>
            </a:r>
            <a:r>
              <a:rPr lang="en-US" sz="2400" dirty="0" err="1">
                <a:latin typeface="Garamond"/>
                <a:cs typeface="Garamond"/>
                <a:sym typeface="Garamond" pitchFamily="18" charset="0"/>
              </a:rPr>
              <a:t>etc</a:t>
            </a:r>
            <a:r>
              <a:rPr lang="en-US" sz="2400" dirty="0">
                <a:latin typeface="Garamond"/>
                <a:cs typeface="Garamond"/>
                <a:sym typeface="Garamond" pitchFamily="18" charset="0"/>
              </a:rPr>
              <a:t>).</a:t>
            </a:r>
            <a:endParaRPr lang="sl-SI" sz="2400" dirty="0">
              <a:latin typeface="Garamond"/>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7458056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1"/>
          <p:cNvSpPr>
            <a:spLocks noGrp="1"/>
          </p:cNvSpPr>
          <p:nvPr>
            <p:ph type="title"/>
          </p:nvPr>
        </p:nvSpPr>
        <p:spPr>
          <a:xfrm>
            <a:off x="607808" y="1379632"/>
            <a:ext cx="11362519" cy="600075"/>
          </a:xfrm>
        </p:spPr>
        <p:txBody>
          <a:bodyPr>
            <a:normAutofit/>
          </a:bodyPr>
          <a:lstStyle/>
          <a:p>
            <a:r>
              <a:rPr lang="en-US" sz="3600" dirty="0">
                <a:solidFill>
                  <a:srgbClr val="E12F29"/>
                </a:solidFill>
                <a:latin typeface="Garamond" panose="02020404030301010803" pitchFamily="18" charset="0"/>
              </a:rPr>
              <a:t>Outline</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383458" y="1979707"/>
            <a:ext cx="7682925" cy="4473370"/>
          </a:xfrm>
        </p:spPr>
        <p:txBody>
          <a:bodyPr>
            <a:normAutofit fontScale="77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Who am I and why am I messing with your morning</a:t>
            </a:r>
          </a:p>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State of play, currently</a:t>
            </a:r>
          </a:p>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Terminology</a:t>
            </a:r>
          </a:p>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Examples</a:t>
            </a:r>
          </a:p>
          <a:p>
            <a:pPr>
              <a:lnSpc>
                <a:spcPct val="120000"/>
              </a:lnSpc>
              <a:spcBef>
                <a:spcPts val="536"/>
              </a:spcBef>
              <a:buClr>
                <a:srgbClr val="FF0000"/>
              </a:buClr>
              <a:buSzPct val="70000"/>
              <a:buFont typeface="Wingdings" panose="05000000000000000000" pitchFamily="2" charset="2"/>
              <a:buChar char="§"/>
              <a:defRPr/>
            </a:pPr>
            <a:r>
              <a:rPr lang="en-US" sz="3600" dirty="0">
                <a:latin typeface="Garamond"/>
                <a:cs typeface="Garamond"/>
                <a:sym typeface="Garamond" pitchFamily="18" charset="0"/>
              </a:rPr>
              <a:t>Discussion</a:t>
            </a:r>
          </a:p>
          <a:p>
            <a:pPr>
              <a:spcBef>
                <a:spcPts val="536"/>
              </a:spcBef>
              <a:buClr>
                <a:srgbClr val="FF0000"/>
              </a:buClr>
              <a:buSzPct val="70000"/>
              <a:buFont typeface="Wingdings" panose="05000000000000000000" pitchFamily="2" charset="2"/>
              <a:buChar char="§"/>
              <a:defRPr/>
            </a:pPr>
            <a:endParaRPr lang="en-US" sz="3600" dirty="0">
              <a:latin typeface="Garamond"/>
              <a:cs typeface="Garamond"/>
              <a:sym typeface="Garamond" pitchFamily="18" charset="0"/>
            </a:endParaRPr>
          </a:p>
          <a:p>
            <a:pPr>
              <a:spcBef>
                <a:spcPts val="536"/>
              </a:spcBef>
              <a:buClr>
                <a:srgbClr val="FF0000"/>
              </a:buClr>
              <a:buSzPct val="70000"/>
              <a:buFont typeface="Wingdings" panose="05000000000000000000" pitchFamily="2" charset="2"/>
              <a:buChar char="§"/>
              <a:defRPr/>
            </a:pPr>
            <a:endParaRPr lang="en-US" sz="3600" dirty="0">
              <a:latin typeface="Garamond"/>
              <a:cs typeface="Garamond"/>
              <a:sym typeface="Garamond" pitchFamily="18" charset="0"/>
            </a:endParaRPr>
          </a:p>
          <a:p>
            <a:pPr marL="0" indent="0" algn="r">
              <a:spcBef>
                <a:spcPts val="536"/>
              </a:spcBef>
              <a:buClr>
                <a:srgbClr val="FF0000"/>
              </a:buClr>
              <a:buSzPct val="70000"/>
              <a:buNone/>
              <a:defRPr/>
            </a:pPr>
            <a:endParaRPr lang="en-US" dirty="0">
              <a:latin typeface="Garamond"/>
              <a:cs typeface="Garamond"/>
              <a:sym typeface="Garamond" pitchFamily="18" charset="0"/>
            </a:endParaRPr>
          </a:p>
          <a:p>
            <a:pPr marL="0" indent="0" algn="r">
              <a:spcBef>
                <a:spcPts val="536"/>
              </a:spcBef>
              <a:buClr>
                <a:srgbClr val="FF0000"/>
              </a:buClr>
              <a:buSzPct val="70000"/>
              <a:buNone/>
              <a:defRPr/>
            </a:pPr>
            <a:r>
              <a:rPr lang="en-US" i="1" dirty="0">
                <a:latin typeface="Garamond"/>
                <a:cs typeface="Garamond"/>
                <a:sym typeface="Garamond" pitchFamily="18" charset="0"/>
              </a:rPr>
              <a:t>duration: ~1.5 - 2h</a:t>
            </a:r>
          </a:p>
        </p:txBody>
      </p:sp>
      <p:sp>
        <p:nvSpPr>
          <p:cNvPr id="11" name="Slide Number Placeholder 10">
            <a:extLst>
              <a:ext uri="{FF2B5EF4-FFF2-40B4-BE49-F238E27FC236}">
                <a16:creationId xmlns:a16="http://schemas.microsoft.com/office/drawing/2014/main" id="{1A5E4439-60BC-4BA2-B716-7D83C5596A24}"/>
              </a:ext>
            </a:extLst>
          </p:cNvPr>
          <p:cNvSpPr>
            <a:spLocks noGrp="1"/>
          </p:cNvSpPr>
          <p:nvPr>
            <p:ph type="sldNum" sz="quarter" idx="12"/>
          </p:nvPr>
        </p:nvSpPr>
        <p:spPr>
          <a:xfrm>
            <a:off x="11483331" y="6381756"/>
            <a:ext cx="559781" cy="365125"/>
          </a:xfrm>
        </p:spPr>
        <p:txBody>
          <a:bodyPr/>
          <a:lstStyle/>
          <a:p>
            <a:pPr algn="ctr"/>
            <a:fld id="{96766CA0-481E-4A77-99EC-C64FAE6E300B}" type="slidenum">
              <a:rPr lang="sl-SI" sz="2000" smtClean="0">
                <a:solidFill>
                  <a:schemeClr val="bg1"/>
                </a:solidFill>
                <a:latin typeface="Garamond" panose="02020404030301010803" pitchFamily="18" charset="0"/>
              </a:rPr>
              <a:pPr algn="ctr"/>
              <a:t>2</a:t>
            </a:fld>
            <a:endParaRPr lang="sl-SI" sz="2000" dirty="0">
              <a:solidFill>
                <a:schemeClr val="bg1"/>
              </a:solidFill>
              <a:latin typeface="Garamond" panose="02020404030301010803" pitchFamily="18" charset="0"/>
            </a:endParaRPr>
          </a:p>
        </p:txBody>
      </p:sp>
      <p:pic>
        <p:nvPicPr>
          <p:cNvPr id="4" name="Picture 3" descr="Graphical user interface, application&#10;&#10;Description automatically generated">
            <a:extLst>
              <a:ext uri="{FF2B5EF4-FFF2-40B4-BE49-F238E27FC236}">
                <a16:creationId xmlns:a16="http://schemas.microsoft.com/office/drawing/2014/main" id="{97546A58-DD91-42B4-97A8-2AE8A719C0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6383" y="1170039"/>
            <a:ext cx="4105951" cy="5073445"/>
          </a:xfrm>
          <a:prstGeom prst="rect">
            <a:avLst/>
          </a:prstGeom>
        </p:spPr>
      </p:pic>
    </p:spTree>
    <p:extLst>
      <p:ext uri="{BB962C8B-B14F-4D97-AF65-F5344CB8AC3E}">
        <p14:creationId xmlns:p14="http://schemas.microsoft.com/office/powerpoint/2010/main" val="2168726576"/>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20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Intelligence signals continued…</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288209" cy="4331428"/>
          </a:xfrm>
        </p:spPr>
        <p:txBody>
          <a:bodyPr>
            <a:normAutofit fontScale="92500" lnSpcReduction="10000"/>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kind of intelligence signals are there?</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HUMINT. What does it mean?</a:t>
            </a:r>
          </a:p>
          <a:p>
            <a:pPr lvl="2">
              <a:spcBef>
                <a:spcPts val="536"/>
              </a:spcBef>
              <a:buClr>
                <a:srgbClr val="FF0000"/>
              </a:buClr>
              <a:buSzPct val="70000"/>
              <a:buFont typeface="Wingdings" panose="05000000000000000000" pitchFamily="2" charset="2"/>
              <a:buChar char="§"/>
              <a:defRPr/>
            </a:pPr>
            <a:r>
              <a:rPr lang="en-US" sz="2400" dirty="0" err="1">
                <a:latin typeface="Garamond"/>
                <a:cs typeface="Garamond"/>
                <a:sym typeface="Garamond" pitchFamily="18" charset="0"/>
              </a:rPr>
              <a:t>HUMan</a:t>
            </a:r>
            <a:r>
              <a:rPr lang="en-US" sz="2400" dirty="0">
                <a:latin typeface="Garamond"/>
                <a:cs typeface="Garamond"/>
                <a:sym typeface="Garamond" pitchFamily="18" charset="0"/>
              </a:rPr>
              <a:t> </a:t>
            </a:r>
            <a:r>
              <a:rPr lang="en-US" sz="2400" dirty="0" err="1">
                <a:latin typeface="Garamond"/>
                <a:cs typeface="Garamond"/>
                <a:sym typeface="Garamond" pitchFamily="18" charset="0"/>
              </a:rPr>
              <a:t>INTelligence</a:t>
            </a:r>
            <a:r>
              <a:rPr lang="en-US" sz="2400" dirty="0">
                <a:latin typeface="Garamond"/>
                <a:cs typeface="Garamond"/>
                <a:sym typeface="Garamond" pitchFamily="18" charset="0"/>
              </a:rPr>
              <a:t>, that is, information gathered from interpersonal contact and provided by human sources.</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IMINT. What does it mean?</a:t>
            </a:r>
          </a:p>
          <a:p>
            <a:pPr lvl="2">
              <a:spcBef>
                <a:spcPts val="536"/>
              </a:spcBef>
              <a:buClr>
                <a:srgbClr val="FF0000"/>
              </a:buClr>
              <a:buSzPct val="70000"/>
              <a:buFont typeface="Wingdings" panose="05000000000000000000" pitchFamily="2" charset="2"/>
              <a:buChar char="§"/>
              <a:defRPr/>
            </a:pPr>
            <a:r>
              <a:rPr lang="en-US" sz="2400" dirty="0" err="1">
                <a:latin typeface="Garamond"/>
                <a:cs typeface="Garamond"/>
                <a:sym typeface="Garamond" pitchFamily="18" charset="0"/>
              </a:rPr>
              <a:t>IMagery</a:t>
            </a:r>
            <a:r>
              <a:rPr lang="en-US" sz="2400" dirty="0">
                <a:latin typeface="Garamond"/>
                <a:cs typeface="Garamond"/>
                <a:sym typeface="Garamond" pitchFamily="18" charset="0"/>
              </a:rPr>
              <a:t> </a:t>
            </a:r>
            <a:r>
              <a:rPr lang="en-US" sz="2400" dirty="0" err="1">
                <a:latin typeface="Garamond"/>
                <a:cs typeface="Garamond"/>
                <a:sym typeface="Garamond" pitchFamily="18" charset="0"/>
              </a:rPr>
              <a:t>INTelligence</a:t>
            </a:r>
            <a:r>
              <a:rPr lang="en-US" sz="2400" dirty="0">
                <a:latin typeface="Garamond"/>
                <a:cs typeface="Garamond"/>
                <a:sym typeface="Garamond" pitchFamily="18" charset="0"/>
              </a:rPr>
              <a:t> – analysis of pictures – photographs, satellite imagery etc.</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MASINT. What does it mean?</a:t>
            </a:r>
          </a:p>
          <a:p>
            <a:pPr lvl="2">
              <a:spcBef>
                <a:spcPts val="536"/>
              </a:spcBef>
              <a:buClr>
                <a:srgbClr val="FF0000"/>
              </a:buClr>
              <a:buSzPct val="70000"/>
              <a:buFont typeface="Wingdings" panose="05000000000000000000" pitchFamily="2" charset="2"/>
              <a:buChar char="§"/>
              <a:defRPr/>
            </a:pPr>
            <a:r>
              <a:rPr lang="en-US" sz="2400" dirty="0">
                <a:latin typeface="Garamond"/>
                <a:cs typeface="Garamond"/>
                <a:sym typeface="Garamond" pitchFamily="18" charset="0"/>
              </a:rPr>
              <a:t>Measurement And Signature </a:t>
            </a:r>
            <a:r>
              <a:rPr lang="en-US" sz="2400" dirty="0" err="1">
                <a:latin typeface="Garamond"/>
                <a:cs typeface="Garamond"/>
                <a:sym typeface="Garamond" pitchFamily="18" charset="0"/>
              </a:rPr>
              <a:t>INTelligence</a:t>
            </a:r>
            <a:r>
              <a:rPr lang="en-US" sz="2400" dirty="0">
                <a:latin typeface="Garamond"/>
                <a:cs typeface="Garamond"/>
                <a:sym typeface="Garamond" pitchFamily="18" charset="0"/>
              </a:rPr>
              <a:t> – detection and analysis of signatures of specific targets (e.g. finding out where a server room is because of an increased power draw, or finding where a secret operation is taking place because of heavy biometric security required to enter a drycleaners </a:t>
            </a:r>
            <a:r>
              <a:rPr lang="en-US" sz="2400" dirty="0">
                <a:latin typeface="Garamond"/>
                <a:cs typeface="Garamond"/>
                <a:sym typeface="Wingdings" panose="05000000000000000000" pitchFamily="2" charset="2"/>
              </a:rPr>
              <a:t></a:t>
            </a:r>
            <a:r>
              <a:rPr lang="en-US" sz="2400" dirty="0">
                <a:latin typeface="Garamond"/>
                <a:cs typeface="Garamond"/>
                <a:sym typeface="Garamond" pitchFamily="18" charset="0"/>
              </a:rPr>
              <a:t> ).</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GEOINT and others. Of course, there is also OSINT!</a:t>
            </a:r>
            <a:endParaRPr lang="sl-SI" sz="2800" dirty="0">
              <a:latin typeface="Garamond"/>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5173672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21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Intelligence (OSINT)</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288209" cy="4331428"/>
          </a:xfrm>
        </p:spPr>
        <p:txBody>
          <a:bodyPr>
            <a:normAutofit/>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is OSINT?</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Open Source </a:t>
            </a:r>
            <a:r>
              <a:rPr lang="en-US" sz="2800" dirty="0" err="1">
                <a:latin typeface="Garamond"/>
                <a:cs typeface="Garamond"/>
                <a:sym typeface="Garamond" pitchFamily="18" charset="0"/>
              </a:rPr>
              <a:t>INTelligence</a:t>
            </a:r>
            <a:r>
              <a:rPr lang="en-US" sz="2800" dirty="0">
                <a:latin typeface="Garamond"/>
                <a:cs typeface="Garamond"/>
                <a:sym typeface="Garamond" pitchFamily="18" charset="0"/>
              </a:rPr>
              <a:t>. What does that mean?</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Information that is gathered from overt, publicly available sources.</a:t>
            </a:r>
          </a:p>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Does the word ‘open’ refer to open-source in this context?</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NO. it just means the information is </a:t>
            </a:r>
            <a:r>
              <a:rPr lang="en-US" sz="2800" i="1" dirty="0">
                <a:latin typeface="Garamond"/>
                <a:cs typeface="Garamond"/>
                <a:sym typeface="Garamond" pitchFamily="18" charset="0"/>
              </a:rPr>
              <a:t>open</a:t>
            </a:r>
            <a:r>
              <a:rPr lang="en-US" sz="2800" dirty="0">
                <a:latin typeface="Garamond"/>
                <a:cs typeface="Garamond"/>
                <a:sym typeface="Garamond" pitchFamily="18" charset="0"/>
              </a:rPr>
              <a:t> to everyone to see.</a:t>
            </a:r>
          </a:p>
          <a:p>
            <a:pPr>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Six categories: offline media, online, government data, academic publications, commercial data, ‘grey literature’.</a:t>
            </a: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8133057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22</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Terminology</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838463" cy="4331428"/>
          </a:xfrm>
        </p:spPr>
        <p:txBody>
          <a:bodyPr>
            <a:normAutofit/>
          </a:bodyPr>
          <a:lstStyle/>
          <a:p>
            <a:pPr>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We stole the terminology from NATO.</a:t>
            </a:r>
            <a:endParaRPr lang="sl-SI" sz="3200" dirty="0">
              <a:latin typeface="Garamond"/>
              <a:cs typeface="Garamond"/>
              <a:sym typeface="Garamond" pitchFamily="18" charset="0"/>
            </a:endParaRPr>
          </a:p>
          <a:p>
            <a:pPr>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Or vice versa? Does not matter. </a:t>
            </a:r>
            <a:endParaRPr lang="sl-SI" sz="3200" dirty="0">
              <a:latin typeface="Garamond"/>
              <a:cs typeface="Garamond"/>
              <a:sym typeface="Garamond" pitchFamily="18" charset="0"/>
            </a:endParaRPr>
          </a:p>
          <a:p>
            <a:pPr>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Many of the terms are defined in the </a:t>
            </a:r>
            <a:r>
              <a:rPr lang="sl-SI" sz="2800" i="1" dirty="0">
                <a:latin typeface="Garamond"/>
                <a:cs typeface="Garamond"/>
                <a:sym typeface="Garamond" pitchFamily="18" charset="0"/>
              </a:rPr>
              <a:t>NATO Open </a:t>
            </a:r>
            <a:r>
              <a:rPr lang="sl-SI" sz="2800" i="1" dirty="0" err="1">
                <a:latin typeface="Garamond"/>
                <a:cs typeface="Garamond"/>
                <a:sym typeface="Garamond" pitchFamily="18" charset="0"/>
              </a:rPr>
              <a:t>Source</a:t>
            </a:r>
            <a:r>
              <a:rPr lang="sl-SI" sz="2800" i="1" dirty="0">
                <a:latin typeface="Garamond"/>
                <a:cs typeface="Garamond"/>
                <a:sym typeface="Garamond" pitchFamily="18" charset="0"/>
              </a:rPr>
              <a:t> </a:t>
            </a:r>
            <a:r>
              <a:rPr lang="sl-SI" sz="2800" i="1" dirty="0" err="1">
                <a:latin typeface="Garamond"/>
                <a:cs typeface="Garamond"/>
                <a:sym typeface="Garamond" pitchFamily="18" charset="0"/>
              </a:rPr>
              <a:t>Intelligence</a:t>
            </a:r>
            <a:r>
              <a:rPr lang="sl-SI" sz="2800" i="1" dirty="0">
                <a:latin typeface="Garamond"/>
                <a:cs typeface="Garamond"/>
                <a:sym typeface="Garamond" pitchFamily="18" charset="0"/>
              </a:rPr>
              <a:t> </a:t>
            </a:r>
            <a:r>
              <a:rPr lang="sl-SI" sz="2800" i="1" dirty="0" err="1">
                <a:latin typeface="Garamond"/>
                <a:cs typeface="Garamond"/>
                <a:sym typeface="Garamond" pitchFamily="18" charset="0"/>
              </a:rPr>
              <a:t>Handbook</a:t>
            </a:r>
            <a:r>
              <a:rPr lang="en-US" sz="2800" i="1" dirty="0">
                <a:latin typeface="Garamond"/>
                <a:cs typeface="Garamond"/>
                <a:sym typeface="Garamond" pitchFamily="18" charset="0"/>
              </a:rPr>
              <a:t> </a:t>
            </a:r>
            <a:r>
              <a:rPr lang="en-US" sz="2800" dirty="0">
                <a:latin typeface="Garamond"/>
                <a:cs typeface="Garamond"/>
                <a:sym typeface="Garamond" pitchFamily="18" charset="0"/>
              </a:rPr>
              <a:t>(now declassified, initially written by my colleague Kieren Lovell).</a:t>
            </a:r>
            <a:endParaRPr lang="sl-SI" sz="2800" dirty="0">
              <a:latin typeface="Garamond"/>
              <a:cs typeface="Garamond"/>
              <a:sym typeface="Garamond" pitchFamily="18" charset="0"/>
            </a:endParaRPr>
          </a:p>
          <a:p>
            <a:pPr lvl="1">
              <a:spcBef>
                <a:spcPts val="536"/>
              </a:spcBef>
              <a:buClr>
                <a:srgbClr val="FF0000"/>
              </a:buClr>
              <a:buSzPct val="70000"/>
              <a:buFont typeface="Wingdings" panose="05000000000000000000" pitchFamily="2" charset="2"/>
              <a:buChar char="§"/>
              <a:defRPr/>
            </a:pPr>
            <a:r>
              <a:rPr lang="en-GB" dirty="0">
                <a:latin typeface="Garamond" panose="02020404030301010803" pitchFamily="18" charset="0"/>
                <a:hlinkClick r:id="rId2"/>
              </a:rPr>
              <a:t>https://goo.gl/3E8ZNR</a:t>
            </a:r>
            <a:r>
              <a:rPr lang="sl-SI" dirty="0">
                <a:latin typeface="Garamond" panose="02020404030301010803" pitchFamily="18" charset="0"/>
              </a:rPr>
              <a:t>  (QR </a:t>
            </a:r>
            <a:r>
              <a:rPr lang="en-US" dirty="0">
                <a:latin typeface="Garamond" panose="02020404030301010803" pitchFamily="18" charset="0"/>
              </a:rPr>
              <a:t>is here -&gt;</a:t>
            </a:r>
            <a:r>
              <a:rPr lang="sl-SI" dirty="0">
                <a:latin typeface="Garamond" panose="02020404030301010803" pitchFamily="18" charset="0"/>
              </a:rPr>
              <a:t>  )</a:t>
            </a:r>
            <a:endParaRPr lang="en-US" dirty="0">
              <a:latin typeface="Garamond" panose="02020404030301010803"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7" name="Picture 6" descr="A picture containing object&#10;&#10;Description automatically generated">
            <a:extLst>
              <a:ext uri="{FF2B5EF4-FFF2-40B4-BE49-F238E27FC236}">
                <a16:creationId xmlns:a16="http://schemas.microsoft.com/office/drawing/2014/main" id="{D8B1AFE7-4EFF-4FAD-919A-CFD8B5F77A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2337" y="1385391"/>
            <a:ext cx="3790158" cy="4922468"/>
          </a:xfrm>
          <a:prstGeom prst="rect">
            <a:avLst/>
          </a:prstGeom>
        </p:spPr>
      </p:pic>
    </p:spTree>
    <p:extLst>
      <p:ext uri="{BB962C8B-B14F-4D97-AF65-F5344CB8AC3E}">
        <p14:creationId xmlns:p14="http://schemas.microsoft.com/office/powerpoint/2010/main" val="20841419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23</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1288208" cy="600075"/>
          </a:xfrm>
        </p:spPr>
        <p:txBody>
          <a:bodyPr>
            <a:normAutofit/>
          </a:bodyPr>
          <a:lstStyle/>
          <a:p>
            <a:r>
              <a:rPr lang="en-US" sz="3600" dirty="0">
                <a:solidFill>
                  <a:srgbClr val="E12F29"/>
                </a:solidFill>
                <a:latin typeface="Garamond" panose="02020404030301010803" pitchFamily="18" charset="0"/>
              </a:rPr>
              <a:t>What does NATO say about OSINT (in a Nutshell?)</a:t>
            </a:r>
            <a:endParaRPr lang="sl-SI" sz="3600" dirty="0">
              <a:solidFill>
                <a:srgbClr val="E12F29"/>
              </a:solidFill>
              <a:latin typeface="Garamond" panose="02020404030301010803"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
        <p:nvSpPr>
          <p:cNvPr id="11" name="Označba mesta vsebine 2">
            <a:extLst>
              <a:ext uri="{FF2B5EF4-FFF2-40B4-BE49-F238E27FC236}">
                <a16:creationId xmlns:a16="http://schemas.microsoft.com/office/drawing/2014/main" id="{C2C9380A-F8A2-4D51-98A4-9F5D401FCF01}"/>
              </a:ext>
            </a:extLst>
          </p:cNvPr>
          <p:cNvSpPr txBox="1">
            <a:spLocks/>
          </p:cNvSpPr>
          <p:nvPr/>
        </p:nvSpPr>
        <p:spPr>
          <a:xfrm>
            <a:off x="635974" y="1846924"/>
            <a:ext cx="8452608" cy="4331428"/>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There is, if anything, too much information to process.</a:t>
            </a:r>
          </a:p>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Information is unreliable.</a:t>
            </a:r>
          </a:p>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Operations security (OPSEC) is hard. Which works for you, but also against you.</a:t>
            </a:r>
          </a:p>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There is still the question of copyright and IP.</a:t>
            </a:r>
          </a:p>
        </p:txBody>
      </p:sp>
      <p:pic>
        <p:nvPicPr>
          <p:cNvPr id="15" name="Picture 14" descr="A person sitting at a table with a computer&#10;&#10;Description automatically generated">
            <a:extLst>
              <a:ext uri="{FF2B5EF4-FFF2-40B4-BE49-F238E27FC236}">
                <a16:creationId xmlns:a16="http://schemas.microsoft.com/office/drawing/2014/main" id="{071F0D09-19D5-40B2-97F7-5457D82FAB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8575" y="1937210"/>
            <a:ext cx="3387401" cy="34501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6522037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24</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1288208" cy="600075"/>
          </a:xfrm>
        </p:spPr>
        <p:txBody>
          <a:bodyPr>
            <a:normAutofit/>
          </a:bodyPr>
          <a:lstStyle/>
          <a:p>
            <a:r>
              <a:rPr lang="en-US" sz="3600" dirty="0">
                <a:solidFill>
                  <a:srgbClr val="E12F29"/>
                </a:solidFill>
                <a:latin typeface="Garamond" panose="02020404030301010803" pitchFamily="18" charset="0"/>
              </a:rPr>
              <a:t>Typical tools used in OSINT</a:t>
            </a:r>
            <a:endParaRPr lang="sl-SI" sz="3600" dirty="0">
              <a:solidFill>
                <a:srgbClr val="E12F29"/>
              </a:solidFill>
              <a:latin typeface="Garamond" panose="02020404030301010803"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
        <p:nvSpPr>
          <p:cNvPr id="11" name="Označba mesta vsebine 2">
            <a:extLst>
              <a:ext uri="{FF2B5EF4-FFF2-40B4-BE49-F238E27FC236}">
                <a16:creationId xmlns:a16="http://schemas.microsoft.com/office/drawing/2014/main" id="{C2C9380A-F8A2-4D51-98A4-9F5D401FCF01}"/>
              </a:ext>
            </a:extLst>
          </p:cNvPr>
          <p:cNvSpPr txBox="1">
            <a:spLocks/>
          </p:cNvSpPr>
          <p:nvPr/>
        </p:nvSpPr>
        <p:spPr>
          <a:xfrm>
            <a:off x="635973" y="1846924"/>
            <a:ext cx="11288207" cy="4331428"/>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Shodan.io – </a:t>
            </a:r>
            <a:r>
              <a:rPr lang="en-US" sz="3200" dirty="0">
                <a:latin typeface="Garamond"/>
                <a:cs typeface="Garamond"/>
                <a:sym typeface="Garamond" pitchFamily="18" charset="0"/>
              </a:rPr>
              <a:t>this is in the next lecture.</a:t>
            </a:r>
          </a:p>
          <a:p>
            <a:pPr>
              <a:spcBef>
                <a:spcPts val="536"/>
              </a:spcBef>
              <a:buClr>
                <a:srgbClr val="FF0000"/>
              </a:buClr>
              <a:buSzPct val="70000"/>
              <a:buFont typeface="Wingdings" panose="05000000000000000000" pitchFamily="2" charset="2"/>
              <a:buChar char="§"/>
              <a:defRPr/>
            </a:pPr>
            <a:r>
              <a:rPr lang="en-US" sz="3200" i="1" dirty="0" err="1">
                <a:latin typeface="Garamond"/>
                <a:cs typeface="Garamond"/>
                <a:sym typeface="Garamond" pitchFamily="18" charset="0"/>
              </a:rPr>
              <a:t>nmap</a:t>
            </a:r>
            <a:r>
              <a:rPr lang="en-US" sz="3200" i="1" dirty="0">
                <a:latin typeface="Garamond"/>
                <a:cs typeface="Garamond"/>
                <a:sym typeface="Garamond" pitchFamily="18" charset="0"/>
              </a:rPr>
              <a:t> and breach databases – </a:t>
            </a:r>
            <a:r>
              <a:rPr lang="en-US" sz="3200" dirty="0">
                <a:latin typeface="Garamond"/>
                <a:cs typeface="Garamond"/>
                <a:sym typeface="Garamond" pitchFamily="18" charset="0"/>
              </a:rPr>
              <a:t>this was in the previous lecture.</a:t>
            </a:r>
          </a:p>
          <a:p>
            <a:pPr>
              <a:spcBef>
                <a:spcPts val="536"/>
              </a:spcBef>
              <a:buClr>
                <a:srgbClr val="FF0000"/>
              </a:buClr>
              <a:buSzPct val="70000"/>
              <a:buFont typeface="Wingdings" panose="05000000000000000000" pitchFamily="2" charset="2"/>
              <a:buChar char="§"/>
              <a:defRPr/>
            </a:pPr>
            <a:r>
              <a:rPr lang="en-US" sz="3200" i="1" dirty="0">
                <a:latin typeface="Garamond"/>
                <a:cs typeface="Garamond"/>
                <a:sym typeface="Garamond" pitchFamily="18" charset="0"/>
              </a:rPr>
              <a:t>Google hacking – </a:t>
            </a:r>
            <a:r>
              <a:rPr lang="en-US" sz="3200" dirty="0">
                <a:latin typeface="Garamond"/>
                <a:cs typeface="Garamond"/>
                <a:sym typeface="Garamond" pitchFamily="18" charset="0"/>
              </a:rPr>
              <a:t>what is says on the tin. Next slide – more details.</a:t>
            </a:r>
          </a:p>
        </p:txBody>
      </p:sp>
      <p:pic>
        <p:nvPicPr>
          <p:cNvPr id="1026" name="Picture 2" descr="Image result for shodan">
            <a:extLst>
              <a:ext uri="{FF2B5EF4-FFF2-40B4-BE49-F238E27FC236}">
                <a16:creationId xmlns:a16="http://schemas.microsoft.com/office/drawing/2014/main" id="{1A955352-DBA8-42F5-BCE3-F2D57B94EE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9409" y="3652067"/>
            <a:ext cx="3996383" cy="242835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28" name="Picture 4" descr="Image result for google hacking">
            <a:extLst>
              <a:ext uri="{FF2B5EF4-FFF2-40B4-BE49-F238E27FC236}">
                <a16:creationId xmlns:a16="http://schemas.microsoft.com/office/drawing/2014/main" id="{7633694F-9700-42CC-BD6D-C6CBA88F8B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2214" y="3652067"/>
            <a:ext cx="1924050" cy="238125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4618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25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Basic security terms – Threat Model</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288209" cy="4331428"/>
          </a:xfrm>
        </p:spPr>
        <p:txBody>
          <a:bodyPr>
            <a:normAutofit/>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is a </a:t>
            </a:r>
            <a:r>
              <a:rPr lang="en-US" sz="3200" dirty="0">
                <a:solidFill>
                  <a:srgbClr val="E12F29"/>
                </a:solidFill>
                <a:latin typeface="Garamond"/>
                <a:cs typeface="Garamond"/>
                <a:sym typeface="Garamond" pitchFamily="18" charset="0"/>
              </a:rPr>
              <a:t>Threat Model</a:t>
            </a:r>
            <a:r>
              <a:rPr lang="en-US" sz="3200" dirty="0">
                <a:latin typeface="Garamond"/>
                <a:cs typeface="Garamond"/>
                <a:sym typeface="Garamond" pitchFamily="18" charset="0"/>
              </a:rPr>
              <a:t>?</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Essentially, an action plan with priorities. What will an attacker do, which vulnerabilities will they attack first, what are they hoping to achieve.</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When I asked you in Homework 1, to provide the reasoning for your target choice, I was pushing you to do threat modelling. </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We are all constantly threat modelling: how to avoid a long line at the cafeteria, how to drive along a route where there are less traffic delays, etc. We predict a possible threat, assess the severity, take evasive action and proceed with the plan.</a:t>
            </a: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41290219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26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Basic security terms – Attack vector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288209" cy="4331428"/>
          </a:xfrm>
        </p:spPr>
        <p:txBody>
          <a:bodyPr>
            <a:normAutofit/>
          </a:bodyPr>
          <a:lstStyle/>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What is an Attack Vector?</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The means by which an attacker gains access to infrastructure.</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Could be human based – social engineering, phishing, extortion, … </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or mechanical – malware, viruses, 0-day exploits</a:t>
            </a:r>
          </a:p>
          <a:p>
            <a:pPr>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In practice, which is more successful mechanical or human?</a:t>
            </a:r>
          </a:p>
          <a:p>
            <a:pPr lvl="1">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That is right, human attack vectors (I’ll give you some examples later).</a:t>
            </a: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3697014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27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Attack vectors – M or H?</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51895" y="1993769"/>
            <a:ext cx="7079925" cy="4331428"/>
          </a:xfrm>
        </p:spPr>
        <p:txBody>
          <a:bodyPr>
            <a:normAutofit/>
          </a:bodyPr>
          <a:lstStyle/>
          <a:p>
            <a:pPr>
              <a:lnSpc>
                <a:spcPct val="10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Which Attack Vectors are more common (</a:t>
            </a:r>
            <a:r>
              <a:rPr lang="en-US" sz="3200" dirty="0">
                <a:solidFill>
                  <a:srgbClr val="E12F29"/>
                </a:solidFill>
                <a:latin typeface="Garamond"/>
                <a:cs typeface="Garamond"/>
                <a:sym typeface="Garamond" pitchFamily="18" charset="0"/>
              </a:rPr>
              <a:t>Mechanical</a:t>
            </a:r>
            <a:r>
              <a:rPr lang="en-US" sz="3200" dirty="0">
                <a:latin typeface="Garamond"/>
                <a:cs typeface="Garamond"/>
                <a:sym typeface="Garamond" pitchFamily="18" charset="0"/>
              </a:rPr>
              <a:t> or </a:t>
            </a:r>
            <a:r>
              <a:rPr lang="en-US" sz="3200" dirty="0">
                <a:solidFill>
                  <a:srgbClr val="E12F29"/>
                </a:solidFill>
                <a:latin typeface="Garamond"/>
                <a:cs typeface="Garamond"/>
                <a:sym typeface="Garamond" pitchFamily="18" charset="0"/>
              </a:rPr>
              <a:t>Human</a:t>
            </a:r>
            <a:r>
              <a:rPr lang="en-US" sz="3200" dirty="0">
                <a:latin typeface="Garamond"/>
                <a:cs typeface="Garamond"/>
                <a:sym typeface="Garamond" pitchFamily="18" charset="0"/>
              </a:rPr>
              <a:t> based)?</a:t>
            </a:r>
          </a:p>
          <a:p>
            <a:pPr lvl="1">
              <a:lnSpc>
                <a:spcPct val="10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Mechanical.</a:t>
            </a:r>
          </a:p>
          <a:p>
            <a:pPr>
              <a:lnSpc>
                <a:spcPct val="10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Which are more effective?</a:t>
            </a:r>
          </a:p>
          <a:p>
            <a:pPr lvl="1">
              <a:lnSpc>
                <a:spcPct val="10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Human based (</a:t>
            </a:r>
            <a:r>
              <a:rPr lang="en-US" sz="2800" i="1" dirty="0">
                <a:latin typeface="Garamond"/>
                <a:cs typeface="Garamond"/>
                <a:sym typeface="Garamond" pitchFamily="18" charset="0"/>
              </a:rPr>
              <a:t>cf. </a:t>
            </a:r>
            <a:r>
              <a:rPr lang="en-US" sz="2800" dirty="0">
                <a:latin typeface="Garamond"/>
                <a:cs typeface="Garamond"/>
                <a:sym typeface="Garamond" pitchFamily="18" charset="0"/>
              </a:rPr>
              <a:t>Cambridge </a:t>
            </a:r>
            <a:r>
              <a:rPr lang="en-US" sz="2800" dirty="0" err="1">
                <a:latin typeface="Garamond"/>
                <a:cs typeface="Garamond"/>
                <a:sym typeface="Garamond" pitchFamily="18" charset="0"/>
              </a:rPr>
              <a:t>netflow</a:t>
            </a:r>
            <a:r>
              <a:rPr lang="en-US" sz="2800" dirty="0">
                <a:latin typeface="Garamond"/>
                <a:cs typeface="Garamond"/>
                <a:sym typeface="Garamond" pitchFamily="18" charset="0"/>
              </a:rPr>
              <a:t> logs).</a:t>
            </a: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7" name="Picture Placeholder 3" descr="Graphical user interface, text, application&#10;&#10;Description automatically generated">
            <a:extLst>
              <a:ext uri="{FF2B5EF4-FFF2-40B4-BE49-F238E27FC236}">
                <a16:creationId xmlns:a16="http://schemas.microsoft.com/office/drawing/2014/main" id="{17D2C072-C06A-44B0-A75B-EC4E05E524A1}"/>
              </a:ext>
            </a:extLst>
          </p:cNvPr>
          <p:cNvPicPr>
            <a:picLocks noChangeAspect="1"/>
          </p:cNvPicPr>
          <p:nvPr/>
        </p:nvPicPr>
        <p:blipFill rotWithShape="1">
          <a:blip r:embed="rId3">
            <a:extLst>
              <a:ext uri="{28A0092B-C50C-407E-A947-70E740481C1C}">
                <a14:useLocalDpi xmlns:a14="http://schemas.microsoft.com/office/drawing/2010/main" val="0"/>
              </a:ext>
            </a:extLst>
          </a:blip>
          <a:srcRect t="2597"/>
          <a:stretch/>
        </p:blipFill>
        <p:spPr>
          <a:xfrm>
            <a:off x="8022373" y="1453243"/>
            <a:ext cx="4040464" cy="47559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132085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28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Attack vectors – M or H?</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51895" y="2415453"/>
            <a:ext cx="11288209" cy="4331428"/>
          </a:xfrm>
        </p:spPr>
        <p:txBody>
          <a:bodyPr>
            <a:normAutofit/>
          </a:bodyPr>
          <a:lstStyle/>
          <a:p>
            <a:pPr>
              <a:lnSpc>
                <a:spcPct val="10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Why are human attack vectors the most frequently abused ones?</a:t>
            </a:r>
          </a:p>
          <a:p>
            <a:pPr lvl="1">
              <a:lnSpc>
                <a:spcPct val="10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They are cheaper to exploit.</a:t>
            </a:r>
          </a:p>
          <a:p>
            <a:pPr lvl="1">
              <a:lnSpc>
                <a:spcPct val="10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They require less technical knowledge.</a:t>
            </a:r>
          </a:p>
          <a:p>
            <a:pPr lvl="1">
              <a:lnSpc>
                <a:spcPct val="10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Attacking people exploits common misconceptions of security personnel.</a:t>
            </a: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8" name="Picture 7" descr="Diagram&#10;&#10;Description automatically generated">
            <a:extLst>
              <a:ext uri="{FF2B5EF4-FFF2-40B4-BE49-F238E27FC236}">
                <a16:creationId xmlns:a16="http://schemas.microsoft.com/office/drawing/2014/main" id="{30E96FCD-46DE-4420-AFB4-EE58DA0A8B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8494" y="193185"/>
            <a:ext cx="4838149" cy="222226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074238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p:cNvSpPr txBox="1"/>
          <p:nvPr/>
        </p:nvSpPr>
        <p:spPr>
          <a:xfrm>
            <a:off x="5122258" y="4088522"/>
            <a:ext cx="7150662" cy="923330"/>
          </a:xfrm>
          <a:prstGeom prst="rect">
            <a:avLst/>
          </a:prstGeom>
          <a:noFill/>
        </p:spPr>
        <p:txBody>
          <a:bodyPr wrap="square" rtlCol="0">
            <a:spAutoFit/>
          </a:bodyPr>
          <a:lstStyle/>
          <a:p>
            <a:pPr algn="ctr"/>
            <a:r>
              <a:rPr lang="en-GB" sz="5400" b="1" dirty="0" err="1">
                <a:solidFill>
                  <a:schemeClr val="bg1"/>
                </a:solidFill>
                <a:latin typeface="Garamond" charset="0"/>
                <a:ea typeface="Garamond" charset="0"/>
                <a:cs typeface="Garamond" charset="0"/>
              </a:rPr>
              <a:t>Physint</a:t>
            </a:r>
            <a:r>
              <a:rPr lang="en-GB" sz="5400" b="1" dirty="0">
                <a:solidFill>
                  <a:schemeClr val="bg1"/>
                </a:solidFill>
                <a:latin typeface="Garamond" charset="0"/>
                <a:ea typeface="Garamond" charset="0"/>
                <a:cs typeface="Garamond" charset="0"/>
              </a:rPr>
              <a:t> example</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29</a:t>
            </a:fld>
            <a:endParaRPr lang="sl-SI"/>
          </a:p>
        </p:txBody>
      </p:sp>
    </p:spTree>
    <p:extLst>
      <p:ext uri="{BB962C8B-B14F-4D97-AF65-F5344CB8AC3E}">
        <p14:creationId xmlns:p14="http://schemas.microsoft.com/office/powerpoint/2010/main" val="3470304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1"/>
          <p:cNvSpPr>
            <a:spLocks noGrp="1"/>
          </p:cNvSpPr>
          <p:nvPr>
            <p:ph type="title"/>
          </p:nvPr>
        </p:nvSpPr>
        <p:spPr>
          <a:xfrm>
            <a:off x="607808" y="1379632"/>
            <a:ext cx="11362519" cy="600075"/>
          </a:xfrm>
        </p:spPr>
        <p:txBody>
          <a:bodyPr>
            <a:normAutofit/>
          </a:bodyPr>
          <a:lstStyle/>
          <a:p>
            <a:r>
              <a:rPr lang="en-US" sz="3600" dirty="0">
                <a:solidFill>
                  <a:srgbClr val="E12F29"/>
                </a:solidFill>
                <a:latin typeface="Garamond" panose="02020404030301010803" pitchFamily="18" charset="0"/>
              </a:rPr>
              <a:t>Who am I?</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607807" y="2050328"/>
            <a:ext cx="11362520" cy="4331428"/>
          </a:xfrm>
        </p:spPr>
        <p:txBody>
          <a:bodyPr>
            <a:normAutofit lnSpcReduction="10000"/>
          </a:bodyPr>
          <a:lstStyle/>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doc. dr. David Modic, an economic psychologist.</a:t>
            </a:r>
            <a:endParaRPr lang="en-US" sz="1600" dirty="0">
              <a:latin typeface="Garamond"/>
              <a:cs typeface="Garamond"/>
              <a:sym typeface="Garamond" pitchFamily="18" charset="0"/>
            </a:endParaRP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Assistant professor at FRI.</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Director of studies for vocational program BVS-RI.</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Researcher and principal investigator at FRI.</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Senior Non-Residential Member King’s College, Cambridge</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Previously:</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Researcher at the Computer Laboratory, Cambridge University.</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Deputy Head CamCERT (social engineering).</a:t>
            </a:r>
          </a:p>
          <a:p>
            <a:pPr>
              <a:spcBef>
                <a:spcPts val="536"/>
              </a:spcBef>
              <a:buClr>
                <a:srgbClr val="FF0000"/>
              </a:buClr>
              <a:buSzPct val="70000"/>
              <a:buFont typeface="Wingdings" panose="05000000000000000000" pitchFamily="2" charset="2"/>
              <a:buChar char="§"/>
              <a:defRPr/>
            </a:pPr>
            <a:r>
              <a:rPr lang="en-US" sz="2000" dirty="0">
                <a:latin typeface="Garamond"/>
                <a:cs typeface="Garamond"/>
                <a:sym typeface="Garamond" pitchFamily="18" charset="0"/>
              </a:rPr>
              <a:t>	Consultant (NATO, </a:t>
            </a:r>
            <a:r>
              <a:rPr lang="en-US" sz="2000" dirty="0" err="1">
                <a:latin typeface="Garamond"/>
                <a:cs typeface="Garamond"/>
                <a:sym typeface="Garamond" pitchFamily="18" charset="0"/>
              </a:rPr>
              <a:t>Brazillian</a:t>
            </a:r>
            <a:r>
              <a:rPr lang="en-US" sz="2000" dirty="0">
                <a:latin typeface="Garamond"/>
                <a:cs typeface="Garamond"/>
                <a:sym typeface="Garamond" pitchFamily="18" charset="0"/>
              </a:rPr>
              <a:t> Government, Japanese Police, UK Government, MOD Lithuania…)</a:t>
            </a:r>
          </a:p>
          <a:p>
            <a:pPr>
              <a:spcBef>
                <a:spcPts val="536"/>
              </a:spcBef>
              <a:buClr>
                <a:srgbClr val="FF0000"/>
              </a:buClr>
              <a:buSzPct val="70000"/>
              <a:buFont typeface="Wingdings" panose="05000000000000000000" pitchFamily="2" charset="2"/>
              <a:buChar char="§"/>
              <a:defRPr/>
            </a:pPr>
            <a:endParaRPr lang="en-US" sz="2000" dirty="0">
              <a:latin typeface="Garamond"/>
              <a:cs typeface="Garamond"/>
              <a:sym typeface="Garamond" pitchFamily="18" charset="0"/>
            </a:endParaRPr>
          </a:p>
          <a:p>
            <a:pPr marL="0" indent="0">
              <a:spcBef>
                <a:spcPts val="536"/>
              </a:spcBef>
              <a:buClr>
                <a:srgbClr val="FF0000"/>
              </a:buClr>
              <a:buSzPct val="70000"/>
              <a:buNone/>
              <a:defRPr/>
            </a:pPr>
            <a:r>
              <a:rPr lang="en-US" sz="2000" dirty="0">
                <a:latin typeface="Garamond"/>
                <a:cs typeface="Garamond"/>
                <a:sym typeface="Garamond" pitchFamily="18" charset="0"/>
              </a:rPr>
              <a:t>In practice, I deal with security incidents, research which mechanisms work well in social engineering, and what kind of people hackers are. My colleagues and me run hacking exercises, penetration tests, and training courses for companies. </a:t>
            </a:r>
          </a:p>
          <a:p>
            <a:pPr marL="0" indent="0">
              <a:spcBef>
                <a:spcPts val="536"/>
              </a:spcBef>
              <a:buClr>
                <a:srgbClr val="FF0000"/>
              </a:buClr>
              <a:buSzPct val="70000"/>
              <a:buNone/>
              <a:defRPr/>
            </a:pPr>
            <a:r>
              <a:rPr lang="en-US" sz="2000" dirty="0">
                <a:latin typeface="Garamond"/>
                <a:cs typeface="Garamond"/>
                <a:sym typeface="Garamond" pitchFamily="18" charset="0"/>
              </a:rPr>
              <a:t>I teach a PhD INFOSEC module at FRI.</a:t>
            </a:r>
          </a:p>
          <a:p>
            <a:pPr>
              <a:spcBef>
                <a:spcPts val="536"/>
              </a:spcBef>
              <a:buClr>
                <a:srgbClr val="FF0000"/>
              </a:buClr>
              <a:buSzPct val="70000"/>
              <a:buFont typeface="Wingdings" panose="05000000000000000000" pitchFamily="2" charset="2"/>
              <a:buChar char="§"/>
              <a:defRPr/>
            </a:pPr>
            <a:endParaRPr lang="en-US" sz="2000" dirty="0">
              <a:latin typeface="Garamond"/>
              <a:cs typeface="Garamond"/>
              <a:sym typeface="Garamond" pitchFamily="18" charset="0"/>
            </a:endParaRPr>
          </a:p>
        </p:txBody>
      </p:sp>
      <p:pic>
        <p:nvPicPr>
          <p:cNvPr id="9" name="Content Placeholder 5" descr="A picture containing sitting, dark, red, driving&#10;&#10;Description automatically generated">
            <a:extLst>
              <a:ext uri="{FF2B5EF4-FFF2-40B4-BE49-F238E27FC236}">
                <a16:creationId xmlns:a16="http://schemas.microsoft.com/office/drawing/2014/main" id="{FA2A4488-F657-48EF-A4AA-EFDF6034B0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9356" y="170939"/>
            <a:ext cx="3202644" cy="782255"/>
          </a:xfrm>
          <a:prstGeom prst="rect">
            <a:avLst/>
          </a:prstGeom>
        </p:spPr>
      </p:pic>
      <p:sp>
        <p:nvSpPr>
          <p:cNvPr id="11" name="Slide Number Placeholder 10">
            <a:extLst>
              <a:ext uri="{FF2B5EF4-FFF2-40B4-BE49-F238E27FC236}">
                <a16:creationId xmlns:a16="http://schemas.microsoft.com/office/drawing/2014/main" id="{1A5E4439-60BC-4BA2-B716-7D83C5596A24}"/>
              </a:ext>
            </a:extLst>
          </p:cNvPr>
          <p:cNvSpPr>
            <a:spLocks noGrp="1"/>
          </p:cNvSpPr>
          <p:nvPr>
            <p:ph type="sldNum" sz="quarter" idx="12"/>
          </p:nvPr>
        </p:nvSpPr>
        <p:spPr>
          <a:xfrm>
            <a:off x="11483331" y="6381756"/>
            <a:ext cx="559781" cy="365125"/>
          </a:xfrm>
        </p:spPr>
        <p:txBody>
          <a:bodyPr/>
          <a:lstStyle/>
          <a:p>
            <a:pPr algn="ctr"/>
            <a:fld id="{96766CA0-481E-4A77-99EC-C64FAE6E300B}" type="slidenum">
              <a:rPr lang="sl-SI" sz="2000" smtClean="0">
                <a:solidFill>
                  <a:schemeClr val="bg1"/>
                </a:solidFill>
                <a:latin typeface="Garamond" panose="02020404030301010803" pitchFamily="18" charset="0"/>
              </a:rPr>
              <a:pPr algn="ctr"/>
              <a:t>3</a:t>
            </a:fld>
            <a:endParaRPr lang="sl-SI" sz="2000" dirty="0">
              <a:solidFill>
                <a:schemeClr val="bg1"/>
              </a:solidFill>
              <a:latin typeface="Garamond" panose="02020404030301010803" pitchFamily="18" charset="0"/>
            </a:endParaRPr>
          </a:p>
        </p:txBody>
      </p:sp>
      <p:pic>
        <p:nvPicPr>
          <p:cNvPr id="8" name="Picture 7" descr="A drawing of a face&#10;&#10;Description generated with high confidence">
            <a:extLst>
              <a:ext uri="{FF2B5EF4-FFF2-40B4-BE49-F238E27FC236}">
                <a16:creationId xmlns:a16="http://schemas.microsoft.com/office/drawing/2014/main" id="{CA8C9C64-4068-4A91-878B-2B5DE8B063EA}"/>
              </a:ext>
            </a:extLst>
          </p:cNvPr>
          <p:cNvPicPr>
            <a:picLocks noChangeAspect="1"/>
          </p:cNvPicPr>
          <p:nvPr/>
        </p:nvPicPr>
        <p:blipFill>
          <a:blip r:embed="rId3"/>
          <a:stretch>
            <a:fillRect/>
          </a:stretch>
        </p:blipFill>
        <p:spPr>
          <a:xfrm>
            <a:off x="9097982" y="1185181"/>
            <a:ext cx="2945130" cy="301206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Označba mesta vsebine 2">
            <a:extLst>
              <a:ext uri="{FF2B5EF4-FFF2-40B4-BE49-F238E27FC236}">
                <a16:creationId xmlns:a16="http://schemas.microsoft.com/office/drawing/2014/main" id="{2B97B0EF-070A-418F-BA56-DF1DD90A39C2}"/>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565447938"/>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1a. PHYSINT EXAMPLE</a:t>
            </a:r>
          </a:p>
        </p:txBody>
      </p:sp>
      <p:sp>
        <p:nvSpPr>
          <p:cNvPr id="5" name="Označba mesta vsebine 2"/>
          <p:cNvSpPr>
            <a:spLocks noGrp="1"/>
          </p:cNvSpPr>
          <p:nvPr>
            <p:ph idx="1"/>
          </p:nvPr>
        </p:nvSpPr>
        <p:spPr>
          <a:xfrm>
            <a:off x="463874" y="1976431"/>
            <a:ext cx="11506453" cy="4331428"/>
          </a:xfrm>
        </p:spPr>
        <p:txBody>
          <a:bodyPr>
            <a:normAutofit fontScale="85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If allowed, under ROE, by all means, scout the macro and micro location.</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What are the physical access hurdles?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Can you incite a crisis (like set off fire alarm, </a:t>
            </a:r>
            <a:r>
              <a:rPr lang="en-US" sz="3200" dirty="0" err="1">
                <a:latin typeface="Garamond"/>
                <a:cs typeface="Garamond"/>
                <a:sym typeface="Garamond" pitchFamily="18" charset="0"/>
              </a:rPr>
              <a:t>etc</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Is there a parking lot? Can you access it without being on cameras?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Even if there are CCTV’s, can you have a legitimate reason to be there?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What are the companies physical security arrangements? Are they locked after hours, is there a doorperson, how many are there, when do they switch, is there a smoking area, where is the server room, can people walk in unannounced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Could you leave rubber duckies around?</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3974211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1b. PHYSINT example</a:t>
            </a:r>
          </a:p>
        </p:txBody>
      </p:sp>
      <p:sp>
        <p:nvSpPr>
          <p:cNvPr id="5" name="Označba mesta vsebine 2"/>
          <p:cNvSpPr>
            <a:spLocks noGrp="1"/>
          </p:cNvSpPr>
          <p:nvPr>
            <p:ph idx="1"/>
          </p:nvPr>
        </p:nvSpPr>
        <p:spPr>
          <a:xfrm>
            <a:off x="463874" y="1976431"/>
            <a:ext cx="11506453"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A few months ago, I was asked to pen test a company.</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Upon arrival for initial meeting, the person I was meeting was delayed.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They put me in a meeting room and left me to my own devices.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This is the result.</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3899572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32</a:t>
            </a:fld>
            <a:endParaRPr lang="sl-SI" sz="1600" dirty="0">
              <a:solidFill>
                <a:schemeClr val="bg1"/>
              </a:solidFill>
              <a:latin typeface="Garamond" panose="02020404030301010803" pitchFamily="18" charset="0"/>
            </a:endParaRPr>
          </a:p>
        </p:txBody>
      </p:sp>
      <p:sp>
        <p:nvSpPr>
          <p:cNvPr id="5" name="Označba mesta vsebine 2"/>
          <p:cNvSpPr>
            <a:spLocks noGrp="1"/>
          </p:cNvSpPr>
          <p:nvPr>
            <p:ph idx="1"/>
          </p:nvPr>
        </p:nvSpPr>
        <p:spPr>
          <a:xfrm>
            <a:off x="463874" y="1976431"/>
            <a:ext cx="11506453"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was a key in the door of the meeting room. I made an imprint.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SSID and password were on a whiteboard on the wall.</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were ethernet sockets on the wall. Some populated.</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was a smart tv on the wall. It had a powered USB connector.</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Communications room was unlocked.</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was a janitors closet, locked, but with keys in the lock. </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1c. PHYSINT - results</a:t>
            </a:r>
          </a:p>
        </p:txBody>
      </p:sp>
      <p:pic>
        <p:nvPicPr>
          <p:cNvPr id="27" name="Closet_TB" descr="A cluttered room&#10;&#10;Description automatically generated">
            <a:extLst>
              <a:ext uri="{FF2B5EF4-FFF2-40B4-BE49-F238E27FC236}">
                <a16:creationId xmlns:a16="http://schemas.microsoft.com/office/drawing/2014/main" id="{DD6CE42D-6A50-4B08-B2F8-40454C65C393}"/>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1410879" y="43509"/>
            <a:ext cx="737807" cy="983743"/>
          </a:xfrm>
          <a:prstGeom prst="ellipse">
            <a:avLst/>
          </a:prstGeom>
          <a:ln>
            <a:noFill/>
          </a:ln>
          <a:effectLst>
            <a:softEdge rad="112500"/>
          </a:effectLst>
        </p:spPr>
      </p:pic>
      <p:pic>
        <p:nvPicPr>
          <p:cNvPr id="26" name="TV_TB" descr="A picture containing skiing, snow&#10;&#10;Description automatically generated">
            <a:extLst>
              <a:ext uri="{FF2B5EF4-FFF2-40B4-BE49-F238E27FC236}">
                <a16:creationId xmlns:a16="http://schemas.microsoft.com/office/drawing/2014/main" id="{390738F6-8861-4FB9-884D-8D75520BF954}"/>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9695921" y="72497"/>
            <a:ext cx="622772" cy="968757"/>
          </a:xfrm>
          <a:prstGeom prst="ellipse">
            <a:avLst/>
          </a:prstGeom>
          <a:ln>
            <a:noFill/>
          </a:ln>
          <a:effectLst>
            <a:softEdge rad="112500"/>
          </a:effectLst>
        </p:spPr>
      </p:pic>
      <p:pic>
        <p:nvPicPr>
          <p:cNvPr id="24" name="Stekarji_TB" descr="Text&#10;&#10;Description automatically generated">
            <a:extLst>
              <a:ext uri="{FF2B5EF4-FFF2-40B4-BE49-F238E27FC236}">
                <a16:creationId xmlns:a16="http://schemas.microsoft.com/office/drawing/2014/main" id="{D0E9C703-8B60-4006-852C-F758C4860816}"/>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7699218" y="54024"/>
            <a:ext cx="1894594" cy="968757"/>
          </a:xfrm>
          <a:prstGeom prst="ellipse">
            <a:avLst/>
          </a:prstGeom>
          <a:ln>
            <a:noFill/>
          </a:ln>
          <a:effectLst>
            <a:softEdge rad="112500"/>
          </a:effectLst>
        </p:spPr>
      </p:pic>
      <p:pic>
        <p:nvPicPr>
          <p:cNvPr id="23" name="SSID_TB" descr="A close up of text on a whiteboard&#10;&#10;Description automatically generated">
            <a:extLst>
              <a:ext uri="{FF2B5EF4-FFF2-40B4-BE49-F238E27FC236}">
                <a16:creationId xmlns:a16="http://schemas.microsoft.com/office/drawing/2014/main" id="{A63589EA-2751-4E35-AB74-193940E49146}"/>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6372427" y="34426"/>
            <a:ext cx="1230023" cy="1001910"/>
          </a:xfrm>
          <a:prstGeom prst="ellipse">
            <a:avLst/>
          </a:prstGeom>
          <a:ln>
            <a:noFill/>
          </a:ln>
          <a:effectLst>
            <a:softEdge rad="112500"/>
          </a:effectLst>
        </p:spPr>
      </p:pic>
      <p:pic>
        <p:nvPicPr>
          <p:cNvPr id="25" name="Communications Room_tB" descr="A picture containing indoor, room, photo, sitting&#10;&#10;Description automatically generated">
            <a:extLst>
              <a:ext uri="{FF2B5EF4-FFF2-40B4-BE49-F238E27FC236}">
                <a16:creationId xmlns:a16="http://schemas.microsoft.com/office/drawing/2014/main" id="{8C0D7E14-54AC-48FB-9739-42FEEC3D6FC9}"/>
              </a:ext>
            </a:extLst>
          </p:cNvPr>
          <p:cNvPicPr>
            <a:picLocks noChangeAspect="1"/>
          </p:cNvPicPr>
          <p:nvPr/>
        </p:nvPicPr>
        <p:blipFill>
          <a:blip r:embed="rId7" cstate="print">
            <a:lum bright="70000" contrast="-70000"/>
            <a:extLst>
              <a:ext uri="{28A0092B-C50C-407E-A947-70E740481C1C}">
                <a14:useLocalDpi xmlns:a14="http://schemas.microsoft.com/office/drawing/2010/main" val="0"/>
              </a:ext>
            </a:extLst>
          </a:blip>
          <a:stretch>
            <a:fillRect/>
          </a:stretch>
        </p:blipFill>
        <p:spPr>
          <a:xfrm>
            <a:off x="10420803" y="79912"/>
            <a:ext cx="907864" cy="947493"/>
          </a:xfrm>
          <a:prstGeom prst="ellipse">
            <a:avLst/>
          </a:prstGeom>
          <a:ln>
            <a:noFill/>
          </a:ln>
          <a:effectLst>
            <a:softEdge rad="112500"/>
          </a:effectLst>
        </p:spPr>
      </p:pic>
      <p:pic>
        <p:nvPicPr>
          <p:cNvPr id="20" name="vrata_tb" descr="A picture containing indoor, mirror, metal, sitting&#10;&#10;Description automatically generated">
            <a:extLst>
              <a:ext uri="{FF2B5EF4-FFF2-40B4-BE49-F238E27FC236}">
                <a16:creationId xmlns:a16="http://schemas.microsoft.com/office/drawing/2014/main" id="{A440A494-9477-465B-AC57-2FAF31A59E0C}"/>
              </a:ext>
            </a:extLst>
          </p:cNvPr>
          <p:cNvPicPr>
            <a:picLocks noChangeAspect="1"/>
          </p:cNvPicPr>
          <p:nvPr/>
        </p:nvPicPr>
        <p:blipFill>
          <a:blip r:embed="rId8" cstate="print">
            <a:lum bright="70000" contrast="-70000"/>
            <a:extLst>
              <a:ext uri="{28A0092B-C50C-407E-A947-70E740481C1C}">
                <a14:useLocalDpi xmlns:a14="http://schemas.microsoft.com/office/drawing/2010/main" val="0"/>
              </a:ext>
            </a:extLst>
          </a:blip>
          <a:stretch>
            <a:fillRect/>
          </a:stretch>
        </p:blipFill>
        <p:spPr>
          <a:xfrm>
            <a:off x="5349608" y="35553"/>
            <a:ext cx="948333" cy="1019256"/>
          </a:xfrm>
          <a:prstGeom prst="ellipse">
            <a:avLst/>
          </a:prstGeom>
          <a:ln>
            <a:noFill/>
          </a:ln>
          <a:effectLst>
            <a:softEdge rad="112500"/>
          </a:effectLst>
        </p:spPr>
      </p:pic>
      <p:pic>
        <p:nvPicPr>
          <p:cNvPr id="8" name="vrata_lg" descr="A picture containing indoor, mirror, metal, sitting&#10;&#10;Description automatically generated">
            <a:extLst>
              <a:ext uri="{FF2B5EF4-FFF2-40B4-BE49-F238E27FC236}">
                <a16:creationId xmlns:a16="http://schemas.microsoft.com/office/drawing/2014/main" id="{0FB9E053-9705-4CFB-A2B1-CA529A78957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11022" y="1145111"/>
            <a:ext cx="4156181" cy="55415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SSID" descr="A close up of text on a whiteboard&#10;&#10;Description automatically generated">
            <a:extLst>
              <a:ext uri="{FF2B5EF4-FFF2-40B4-BE49-F238E27FC236}">
                <a16:creationId xmlns:a16="http://schemas.microsoft.com/office/drawing/2014/main" id="{D40F173C-0198-4ABE-889C-1881BA9086D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907279" y="1127314"/>
            <a:ext cx="6529057" cy="53182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Stekarji" descr="Text&#10;&#10;Description automatically generated">
            <a:extLst>
              <a:ext uri="{FF2B5EF4-FFF2-40B4-BE49-F238E27FC236}">
                <a16:creationId xmlns:a16="http://schemas.microsoft.com/office/drawing/2014/main" id="{9077274C-7D52-4C98-A623-542FF069F97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389271" y="1307175"/>
            <a:ext cx="9072084" cy="463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TV" descr="A picture containing skiing, snow&#10;&#10;Description automatically generated">
            <a:extLst>
              <a:ext uri="{FF2B5EF4-FFF2-40B4-BE49-F238E27FC236}">
                <a16:creationId xmlns:a16="http://schemas.microsoft.com/office/drawing/2014/main" id="{83E90337-7D0B-47F4-847D-EAE295C7B6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884203" y="1134154"/>
            <a:ext cx="3563896" cy="55438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Closet" descr="A cluttered room&#10;&#10;Description automatically generated">
            <a:extLst>
              <a:ext uri="{FF2B5EF4-FFF2-40B4-BE49-F238E27FC236}">
                <a16:creationId xmlns:a16="http://schemas.microsoft.com/office/drawing/2014/main" id="{A2FCD19F-B57F-48BE-B9FA-CA8F3BD5550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42279" y="1102178"/>
            <a:ext cx="4119076" cy="54921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Communications Room" descr="A picture containing indoor, room, photo, sitting&#10;&#10;Description automatically generated">
            <a:extLst>
              <a:ext uri="{FF2B5EF4-FFF2-40B4-BE49-F238E27FC236}">
                <a16:creationId xmlns:a16="http://schemas.microsoft.com/office/drawing/2014/main" id="{FA1F43AB-B652-42DF-96D2-83E5CC9A560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201181" y="1187368"/>
            <a:ext cx="5262393" cy="54921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500546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2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par>
                                <p:cTn id="35" presetID="1" presetClass="exit" presetSubtype="0" fill="hold" nodeType="withEffect">
                                  <p:stCondLst>
                                    <p:cond delay="0"/>
                                  </p:stCondLst>
                                  <p:childTnLst>
                                    <p:set>
                                      <p:cBhvr>
                                        <p:cTn id="36" dur="1" fill="hold">
                                          <p:stCondLst>
                                            <p:cond delay="0"/>
                                          </p:stCondLst>
                                        </p:cTn>
                                        <p:tgtEl>
                                          <p:spTgt spid="12"/>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4" end="4"/>
                                            </p:txEl>
                                          </p:spTgt>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10"/>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5" end="5"/>
                                            </p:txEl>
                                          </p:spTgt>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17"/>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1">
            <a:extLst>
              <a:ext uri="{FF2B5EF4-FFF2-40B4-BE49-F238E27FC236}">
                <a16:creationId xmlns:a16="http://schemas.microsoft.com/office/drawing/2014/main" id="{6AF1C04C-6E74-4EB6-A5BF-55109801F937}"/>
              </a:ext>
            </a:extLst>
          </p:cNvPr>
          <p:cNvSpPr>
            <a:spLocks noGrp="1"/>
          </p:cNvSpPr>
          <p:nvPr>
            <p:ph type="title"/>
          </p:nvPr>
        </p:nvSpPr>
        <p:spPr>
          <a:xfrm>
            <a:off x="387669" y="1307175"/>
            <a:ext cx="11364414" cy="600075"/>
          </a:xfrm>
        </p:spPr>
        <p:txBody>
          <a:bodyPr>
            <a:noAutofit/>
          </a:bodyPr>
          <a:lstStyle/>
          <a:p>
            <a:pPr algn="ctr"/>
            <a:r>
              <a:rPr lang="en-GB" sz="4800" dirty="0">
                <a:solidFill>
                  <a:srgbClr val="E12F29"/>
                </a:solidFill>
                <a:latin typeface="Garamond" panose="02020404030301010803" pitchFamily="18" charset="0"/>
              </a:rPr>
              <a:t>A break?</a:t>
            </a:r>
            <a:r>
              <a:rPr lang="sl-SI" sz="4800" dirty="0">
                <a:solidFill>
                  <a:srgbClr val="E12F29"/>
                </a:solidFill>
                <a:latin typeface="Garamond" panose="02020404030301010803" pitchFamily="18" charset="0"/>
              </a:rPr>
              <a:t> </a:t>
            </a:r>
          </a:p>
        </p:txBody>
      </p:sp>
      <p:sp>
        <p:nvSpPr>
          <p:cNvPr id="6" name="Označba mesta vsebine 2">
            <a:extLst>
              <a:ext uri="{FF2B5EF4-FFF2-40B4-BE49-F238E27FC236}">
                <a16:creationId xmlns:a16="http://schemas.microsoft.com/office/drawing/2014/main" id="{BADD7F75-7F9A-483B-BD68-46AA2C322017}"/>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
        <p:nvSpPr>
          <p:cNvPr id="9" name="Označba mesta vsebine 2">
            <a:extLst>
              <a:ext uri="{FF2B5EF4-FFF2-40B4-BE49-F238E27FC236}">
                <a16:creationId xmlns:a16="http://schemas.microsoft.com/office/drawing/2014/main" id="{CA385625-58DC-47B8-A379-019E501D595D}"/>
              </a:ext>
            </a:extLst>
          </p:cNvPr>
          <p:cNvSpPr>
            <a:spLocks noGrp="1"/>
          </p:cNvSpPr>
          <p:nvPr>
            <p:ph idx="1"/>
          </p:nvPr>
        </p:nvSpPr>
        <p:spPr>
          <a:xfrm>
            <a:off x="463874" y="2191265"/>
            <a:ext cx="11288209" cy="4116594"/>
          </a:xfrm>
        </p:spPr>
        <p:txBody>
          <a:bodyPr>
            <a:normAutofit/>
          </a:bodyPr>
          <a:lstStyle/>
          <a:p>
            <a:pPr>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10 minutes</a:t>
            </a:r>
            <a:endParaRPr lang="sl-SI" sz="3200" dirty="0">
              <a:latin typeface="Garamond"/>
              <a:cs typeface="Garamond"/>
              <a:sym typeface="Garamond" pitchFamily="18" charset="0"/>
            </a:endParaRPr>
          </a:p>
        </p:txBody>
      </p:sp>
      <p:pic>
        <p:nvPicPr>
          <p:cNvPr id="4" name="Picture 3" descr="Diagram&#10;&#10;Description automatically generated with medium confidence">
            <a:extLst>
              <a:ext uri="{FF2B5EF4-FFF2-40B4-BE49-F238E27FC236}">
                <a16:creationId xmlns:a16="http://schemas.microsoft.com/office/drawing/2014/main" id="{7968B764-1D80-C741-0AD3-0D7BAA9F1C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42664" y="1307175"/>
            <a:ext cx="3065576" cy="4024826"/>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85E47D28-CD76-35B0-FE62-A80E32493884}"/>
              </a:ext>
            </a:extLst>
          </p:cNvPr>
          <p:cNvSpPr/>
          <p:nvPr/>
        </p:nvSpPr>
        <p:spPr>
          <a:xfrm>
            <a:off x="463875" y="5924900"/>
            <a:ext cx="11432142" cy="3600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l-SI"/>
            </a:defPPr>
            <a:lvl1pPr marL="0" algn="l" defTabSz="812444" rtl="0" eaLnBrk="1" latinLnBrk="0" hangingPunct="1">
              <a:defRPr sz="1599" kern="1200">
                <a:solidFill>
                  <a:schemeClr val="tx1"/>
                </a:solidFill>
                <a:latin typeface="+mn-lt"/>
                <a:ea typeface="+mn-ea"/>
                <a:cs typeface="+mn-cs"/>
              </a:defRPr>
            </a:lvl1pPr>
            <a:lvl2pPr marL="406222" algn="l" defTabSz="812444" rtl="0" eaLnBrk="1" latinLnBrk="0" hangingPunct="1">
              <a:defRPr sz="1599" kern="1200">
                <a:solidFill>
                  <a:schemeClr val="tx1"/>
                </a:solidFill>
                <a:latin typeface="+mn-lt"/>
                <a:ea typeface="+mn-ea"/>
                <a:cs typeface="+mn-cs"/>
              </a:defRPr>
            </a:lvl2pPr>
            <a:lvl3pPr marL="812444" algn="l" defTabSz="812444" rtl="0" eaLnBrk="1" latinLnBrk="0" hangingPunct="1">
              <a:defRPr sz="1599" kern="1200">
                <a:solidFill>
                  <a:schemeClr val="tx1"/>
                </a:solidFill>
                <a:latin typeface="+mn-lt"/>
                <a:ea typeface="+mn-ea"/>
                <a:cs typeface="+mn-cs"/>
              </a:defRPr>
            </a:lvl3pPr>
            <a:lvl4pPr marL="1218667" algn="l" defTabSz="812444" rtl="0" eaLnBrk="1" latinLnBrk="0" hangingPunct="1">
              <a:defRPr sz="1599" kern="1200">
                <a:solidFill>
                  <a:schemeClr val="tx1"/>
                </a:solidFill>
                <a:latin typeface="+mn-lt"/>
                <a:ea typeface="+mn-ea"/>
                <a:cs typeface="+mn-cs"/>
              </a:defRPr>
            </a:lvl4pPr>
            <a:lvl5pPr marL="1624889" algn="l" defTabSz="812444" rtl="0" eaLnBrk="1" latinLnBrk="0" hangingPunct="1">
              <a:defRPr sz="1599" kern="1200">
                <a:solidFill>
                  <a:schemeClr val="tx1"/>
                </a:solidFill>
                <a:latin typeface="+mn-lt"/>
                <a:ea typeface="+mn-ea"/>
                <a:cs typeface="+mn-cs"/>
              </a:defRPr>
            </a:lvl5pPr>
            <a:lvl6pPr marL="2031111" algn="l" defTabSz="812444" rtl="0" eaLnBrk="1" latinLnBrk="0" hangingPunct="1">
              <a:defRPr sz="1599" kern="1200">
                <a:solidFill>
                  <a:schemeClr val="tx1"/>
                </a:solidFill>
                <a:latin typeface="+mn-lt"/>
                <a:ea typeface="+mn-ea"/>
                <a:cs typeface="+mn-cs"/>
              </a:defRPr>
            </a:lvl6pPr>
            <a:lvl7pPr marL="2437333" algn="l" defTabSz="812444" rtl="0" eaLnBrk="1" latinLnBrk="0" hangingPunct="1">
              <a:defRPr sz="1599" kern="1200">
                <a:solidFill>
                  <a:schemeClr val="tx1"/>
                </a:solidFill>
                <a:latin typeface="+mn-lt"/>
                <a:ea typeface="+mn-ea"/>
                <a:cs typeface="+mn-cs"/>
              </a:defRPr>
            </a:lvl7pPr>
            <a:lvl8pPr marL="2843555" algn="l" defTabSz="812444" rtl="0" eaLnBrk="1" latinLnBrk="0" hangingPunct="1">
              <a:defRPr sz="1599" kern="1200">
                <a:solidFill>
                  <a:schemeClr val="tx1"/>
                </a:solidFill>
                <a:latin typeface="+mn-lt"/>
                <a:ea typeface="+mn-ea"/>
                <a:cs typeface="+mn-cs"/>
              </a:defRPr>
            </a:lvl8pPr>
            <a:lvl9pPr marL="3249778" algn="l" defTabSz="812444" rtl="0" eaLnBrk="1" latinLnBrk="0" hangingPunct="1">
              <a:defRPr sz="1599" kern="1200">
                <a:solidFill>
                  <a:schemeClr val="tx1"/>
                </a:solidFill>
                <a:latin typeface="+mn-lt"/>
                <a:ea typeface="+mn-ea"/>
                <a:cs typeface="+mn-cs"/>
              </a:defRPr>
            </a:lvl9pPr>
          </a:lstStyle>
          <a:p>
            <a:pPr algn="ctr"/>
            <a:endParaRPr lang="en-GB" sz="1370" dirty="0">
              <a:highlight>
                <a:srgbClr val="008000"/>
              </a:highlight>
            </a:endParaRPr>
          </a:p>
        </p:txBody>
      </p:sp>
      <p:sp>
        <p:nvSpPr>
          <p:cNvPr id="8" name="TextBox 7">
            <a:extLst>
              <a:ext uri="{FF2B5EF4-FFF2-40B4-BE49-F238E27FC236}">
                <a16:creationId xmlns:a16="http://schemas.microsoft.com/office/drawing/2014/main" id="{1EF2D92A-18DB-65D8-2877-2B628AD0AE53}"/>
              </a:ext>
            </a:extLst>
          </p:cNvPr>
          <p:cNvSpPr txBox="1"/>
          <p:nvPr/>
        </p:nvSpPr>
        <p:spPr>
          <a:xfrm>
            <a:off x="4817366" y="5935026"/>
            <a:ext cx="2799467" cy="369332"/>
          </a:xfrm>
          <a:prstGeom prst="rect">
            <a:avLst/>
          </a:prstGeom>
          <a:noFill/>
        </p:spPr>
        <p:txBody>
          <a:bodyPr wrap="square" rtlCol="0">
            <a:spAutoFit/>
          </a:bodyPr>
          <a:lstStyle/>
          <a:p>
            <a:pPr algn="ctr"/>
            <a:r>
              <a:rPr lang="sl-SI" b="1" u="sng" dirty="0">
                <a:latin typeface="Garamond"/>
                <a:cs typeface="Garamond"/>
                <a:sym typeface="Garamond" pitchFamily="18" charset="0"/>
              </a:rPr>
              <a:t>1</a:t>
            </a:r>
            <a:r>
              <a:rPr lang="en-GB" b="1" u="sng" dirty="0">
                <a:latin typeface="Garamond"/>
                <a:cs typeface="Garamond"/>
                <a:sym typeface="Garamond" pitchFamily="18" charset="0"/>
              </a:rPr>
              <a:t>0</a:t>
            </a:r>
            <a:r>
              <a:rPr lang="sl-SI" b="1" u="sng" dirty="0">
                <a:latin typeface="Garamond"/>
                <a:cs typeface="Garamond"/>
                <a:sym typeface="Garamond" pitchFamily="18" charset="0"/>
              </a:rPr>
              <a:t> minut.</a:t>
            </a:r>
            <a:endParaRPr lang="en-GB" dirty="0"/>
          </a:p>
        </p:txBody>
      </p:sp>
      <p:sp>
        <p:nvSpPr>
          <p:cNvPr id="10" name="Rectangle 9">
            <a:extLst>
              <a:ext uri="{FF2B5EF4-FFF2-40B4-BE49-F238E27FC236}">
                <a16:creationId xmlns:a16="http://schemas.microsoft.com/office/drawing/2014/main" id="{E552D259-49B1-7350-F794-457731E6978B}"/>
              </a:ext>
            </a:extLst>
          </p:cNvPr>
          <p:cNvSpPr/>
          <p:nvPr/>
        </p:nvSpPr>
        <p:spPr>
          <a:xfrm>
            <a:off x="463874" y="5915190"/>
            <a:ext cx="11432141" cy="37945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l-SI"/>
            </a:defPPr>
            <a:lvl1pPr marL="0" algn="l" defTabSz="812444" rtl="0" eaLnBrk="1" latinLnBrk="0" hangingPunct="1">
              <a:defRPr sz="1599" kern="1200">
                <a:solidFill>
                  <a:schemeClr val="tx1"/>
                </a:solidFill>
                <a:latin typeface="+mn-lt"/>
                <a:ea typeface="+mn-ea"/>
                <a:cs typeface="+mn-cs"/>
              </a:defRPr>
            </a:lvl1pPr>
            <a:lvl2pPr marL="406222" algn="l" defTabSz="812444" rtl="0" eaLnBrk="1" latinLnBrk="0" hangingPunct="1">
              <a:defRPr sz="1599" kern="1200">
                <a:solidFill>
                  <a:schemeClr val="tx1"/>
                </a:solidFill>
                <a:latin typeface="+mn-lt"/>
                <a:ea typeface="+mn-ea"/>
                <a:cs typeface="+mn-cs"/>
              </a:defRPr>
            </a:lvl2pPr>
            <a:lvl3pPr marL="812444" algn="l" defTabSz="812444" rtl="0" eaLnBrk="1" latinLnBrk="0" hangingPunct="1">
              <a:defRPr sz="1599" kern="1200">
                <a:solidFill>
                  <a:schemeClr val="tx1"/>
                </a:solidFill>
                <a:latin typeface="+mn-lt"/>
                <a:ea typeface="+mn-ea"/>
                <a:cs typeface="+mn-cs"/>
              </a:defRPr>
            </a:lvl3pPr>
            <a:lvl4pPr marL="1218667" algn="l" defTabSz="812444" rtl="0" eaLnBrk="1" latinLnBrk="0" hangingPunct="1">
              <a:defRPr sz="1599" kern="1200">
                <a:solidFill>
                  <a:schemeClr val="tx1"/>
                </a:solidFill>
                <a:latin typeface="+mn-lt"/>
                <a:ea typeface="+mn-ea"/>
                <a:cs typeface="+mn-cs"/>
              </a:defRPr>
            </a:lvl4pPr>
            <a:lvl5pPr marL="1624889" algn="l" defTabSz="812444" rtl="0" eaLnBrk="1" latinLnBrk="0" hangingPunct="1">
              <a:defRPr sz="1599" kern="1200">
                <a:solidFill>
                  <a:schemeClr val="tx1"/>
                </a:solidFill>
                <a:latin typeface="+mn-lt"/>
                <a:ea typeface="+mn-ea"/>
                <a:cs typeface="+mn-cs"/>
              </a:defRPr>
            </a:lvl5pPr>
            <a:lvl6pPr marL="2031111" algn="l" defTabSz="812444" rtl="0" eaLnBrk="1" latinLnBrk="0" hangingPunct="1">
              <a:defRPr sz="1599" kern="1200">
                <a:solidFill>
                  <a:schemeClr val="tx1"/>
                </a:solidFill>
                <a:latin typeface="+mn-lt"/>
                <a:ea typeface="+mn-ea"/>
                <a:cs typeface="+mn-cs"/>
              </a:defRPr>
            </a:lvl6pPr>
            <a:lvl7pPr marL="2437333" algn="l" defTabSz="812444" rtl="0" eaLnBrk="1" latinLnBrk="0" hangingPunct="1">
              <a:defRPr sz="1599" kern="1200">
                <a:solidFill>
                  <a:schemeClr val="tx1"/>
                </a:solidFill>
                <a:latin typeface="+mn-lt"/>
                <a:ea typeface="+mn-ea"/>
                <a:cs typeface="+mn-cs"/>
              </a:defRPr>
            </a:lvl7pPr>
            <a:lvl8pPr marL="2843555" algn="l" defTabSz="812444" rtl="0" eaLnBrk="1" latinLnBrk="0" hangingPunct="1">
              <a:defRPr sz="1599" kern="1200">
                <a:solidFill>
                  <a:schemeClr val="tx1"/>
                </a:solidFill>
                <a:latin typeface="+mn-lt"/>
                <a:ea typeface="+mn-ea"/>
                <a:cs typeface="+mn-cs"/>
              </a:defRPr>
            </a:lvl8pPr>
            <a:lvl9pPr marL="3249778" algn="l" defTabSz="812444" rtl="0" eaLnBrk="1" latinLnBrk="0" hangingPunct="1">
              <a:defRPr sz="1599" kern="1200">
                <a:solidFill>
                  <a:schemeClr val="tx1"/>
                </a:solidFill>
                <a:latin typeface="+mn-lt"/>
                <a:ea typeface="+mn-ea"/>
                <a:cs typeface="+mn-cs"/>
              </a:defRPr>
            </a:lvl9pPr>
          </a:lstStyle>
          <a:p>
            <a:pPr algn="ctr"/>
            <a:endParaRPr lang="en-GB" sz="1370" dirty="0">
              <a:highlight>
                <a:srgbClr val="008000"/>
              </a:highlight>
            </a:endParaRPr>
          </a:p>
        </p:txBody>
      </p:sp>
    </p:spTree>
    <p:extLst>
      <p:ext uri="{BB962C8B-B14F-4D97-AF65-F5344CB8AC3E}">
        <p14:creationId xmlns:p14="http://schemas.microsoft.com/office/powerpoint/2010/main" val="33625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22" presetClass="entr" presetSubtype="2"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right)">
                                      <p:cBhvr>
                                        <p:cTn id="9" dur="500"/>
                                        <p:tgtEl>
                                          <p:spTgt spid="10"/>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99000"/>
                                        <p:tgtEl>
                                          <p:spTgt spid="7"/>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p:cNvSpPr txBox="1"/>
          <p:nvPr/>
        </p:nvSpPr>
        <p:spPr>
          <a:xfrm>
            <a:off x="5122258" y="4088522"/>
            <a:ext cx="7150662" cy="923330"/>
          </a:xfrm>
          <a:prstGeom prst="rect">
            <a:avLst/>
          </a:prstGeom>
          <a:noFill/>
        </p:spPr>
        <p:txBody>
          <a:bodyPr wrap="square" rtlCol="0">
            <a:spAutoFit/>
          </a:bodyPr>
          <a:lstStyle/>
          <a:p>
            <a:pPr algn="ctr"/>
            <a:r>
              <a:rPr lang="en-GB" sz="5400" b="1" dirty="0">
                <a:solidFill>
                  <a:schemeClr val="bg1"/>
                </a:solidFill>
                <a:latin typeface="Garamond" charset="0"/>
                <a:ea typeface="Garamond" charset="0"/>
                <a:cs typeface="Garamond" charset="0"/>
              </a:rPr>
              <a:t>OSINT example</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34</a:t>
            </a:fld>
            <a:endParaRPr lang="sl-SI"/>
          </a:p>
        </p:txBody>
      </p:sp>
    </p:spTree>
    <p:extLst>
      <p:ext uri="{BB962C8B-B14F-4D97-AF65-F5344CB8AC3E}">
        <p14:creationId xmlns:p14="http://schemas.microsoft.com/office/powerpoint/2010/main" val="19774859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2a. OSINT example</a:t>
            </a:r>
          </a:p>
        </p:txBody>
      </p:sp>
      <p:sp>
        <p:nvSpPr>
          <p:cNvPr id="5" name="Označba mesta vsebine 2"/>
          <p:cNvSpPr>
            <a:spLocks noGrp="1"/>
          </p:cNvSpPr>
          <p:nvPr>
            <p:ph idx="1"/>
          </p:nvPr>
        </p:nvSpPr>
        <p:spPr>
          <a:xfrm>
            <a:off x="463874" y="1976431"/>
            <a:ext cx="11506453" cy="4331428"/>
          </a:xfrm>
        </p:spPr>
        <p:txBody>
          <a:bodyPr>
            <a:normAutofit fontScale="850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Goal 1</a:t>
            </a:r>
            <a:r>
              <a:rPr lang="en-US" sz="3200" dirty="0">
                <a:latin typeface="Garamond"/>
                <a:cs typeface="Garamond"/>
                <a:sym typeface="Garamond" pitchFamily="18" charset="0"/>
              </a:rPr>
              <a:t>: I want to gain access to Microsoft Slovenia financial resources, because I want to syphon funds.</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Goal 2</a:t>
            </a:r>
            <a:r>
              <a:rPr lang="en-US" sz="3200" dirty="0">
                <a:latin typeface="Garamond"/>
                <a:cs typeface="Garamond"/>
                <a:sym typeface="Garamond" pitchFamily="18" charset="0"/>
              </a:rPr>
              <a:t>: I want to access Microsoft IP to (a) sell it and (b) find loopholes for further exploits.</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Attack Vectors</a:t>
            </a:r>
            <a:r>
              <a:rPr lang="en-US" sz="3200" dirty="0">
                <a:latin typeface="Garamond"/>
                <a:cs typeface="Garamond"/>
                <a:sym typeface="Garamond" pitchFamily="18" charset="0"/>
              </a:rPr>
              <a:t>: Mostly human, although I will do passive scanning for the hell of it.</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(Quiz) </a:t>
            </a:r>
            <a:r>
              <a:rPr lang="en-US" sz="3200" dirty="0">
                <a:latin typeface="Garamond"/>
                <a:cs typeface="Garamond"/>
                <a:sym typeface="Garamond" pitchFamily="18" charset="0"/>
              </a:rPr>
              <a:t>Why do I not expect to find any mechanical flaws?</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That is right, because </a:t>
            </a:r>
            <a:r>
              <a:rPr lang="en-US" sz="2800" dirty="0">
                <a:solidFill>
                  <a:srgbClr val="E12F29"/>
                </a:solidFill>
                <a:latin typeface="Garamond"/>
                <a:cs typeface="Garamond"/>
                <a:sym typeface="Garamond" pitchFamily="18" charset="0"/>
              </a:rPr>
              <a:t>(a) </a:t>
            </a:r>
            <a:r>
              <a:rPr lang="en-US" sz="2800" dirty="0">
                <a:latin typeface="Garamond"/>
                <a:cs typeface="Garamond"/>
                <a:sym typeface="Garamond" pitchFamily="18" charset="0"/>
              </a:rPr>
              <a:t>mechanical security is usually good enough. And </a:t>
            </a:r>
            <a:r>
              <a:rPr lang="en-US" sz="2800" dirty="0">
                <a:solidFill>
                  <a:srgbClr val="E12F29"/>
                </a:solidFill>
                <a:latin typeface="Garamond"/>
                <a:cs typeface="Garamond"/>
                <a:sym typeface="Garamond" pitchFamily="18" charset="0"/>
              </a:rPr>
              <a:t>(b)</a:t>
            </a:r>
            <a:r>
              <a:rPr lang="en-US" sz="2800" dirty="0">
                <a:latin typeface="Garamond"/>
                <a:cs typeface="Garamond"/>
                <a:sym typeface="Garamond" pitchFamily="18" charset="0"/>
              </a:rPr>
              <a:t> it is usually not worth burning 0-days on attacks.</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9131030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2b. Step 1: intelligence gathering</a:t>
            </a:r>
          </a:p>
        </p:txBody>
      </p:sp>
      <p:sp>
        <p:nvSpPr>
          <p:cNvPr id="5" name="Označba mesta vsebine 2"/>
          <p:cNvSpPr>
            <a:spLocks noGrp="1"/>
          </p:cNvSpPr>
          <p:nvPr>
            <p:ph idx="1"/>
          </p:nvPr>
        </p:nvSpPr>
        <p:spPr>
          <a:xfrm>
            <a:off x="463875" y="1976431"/>
            <a:ext cx="6838626"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Shodan</a:t>
            </a:r>
            <a:r>
              <a:rPr lang="en-US" sz="3200" dirty="0">
                <a:latin typeface="Garamond"/>
                <a:cs typeface="Garamond"/>
                <a:sym typeface="Garamond" pitchFamily="18" charset="0"/>
              </a:rPr>
              <a:t> shows that Microsoft Slovenia does not have any servers in Slovenia.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That is further confirmed by looking with Shodan extension at the Microsoft Slovenia web page – NOT A SLOVENE IP.</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Picture Placeholder 8">
            <a:extLst>
              <a:ext uri="{FF2B5EF4-FFF2-40B4-BE49-F238E27FC236}">
                <a16:creationId xmlns:a16="http://schemas.microsoft.com/office/drawing/2014/main" id="{45BAF948-A39C-4FCB-AF33-5059A4732104}"/>
              </a:ext>
            </a:extLst>
          </p:cNvPr>
          <p:cNvPicPr>
            <a:picLocks noChangeAspect="1"/>
          </p:cNvPicPr>
          <p:nvPr/>
        </p:nvPicPr>
        <p:blipFill>
          <a:blip r:embed="rId3" cstate="print">
            <a:extLst>
              <a:ext uri="{28A0092B-C50C-407E-A947-70E740481C1C}">
                <a14:useLocalDpi xmlns:a14="http://schemas.microsoft.com/office/drawing/2010/main" val="0"/>
              </a:ext>
            </a:extLst>
          </a:blip>
          <a:srcRect l="6030" r="6030"/>
          <a:stretch>
            <a:fillRect/>
          </a:stretch>
        </p:blipFill>
        <p:spPr>
          <a:xfrm>
            <a:off x="7543460" y="2622950"/>
            <a:ext cx="4455304" cy="3433223"/>
          </a:xfrm>
          <a:prstGeom prst="rect">
            <a:avLst/>
          </a:prstGeom>
          <a:ln>
            <a:noFill/>
          </a:ln>
          <a:effectLst>
            <a:outerShdw blurRad="292100" dist="139700" dir="2700000" algn="tl" rotWithShape="0">
              <a:srgbClr val="333333">
                <a:alpha val="65000"/>
              </a:srgbClr>
            </a:outerShdw>
          </a:effectLst>
        </p:spPr>
      </p:pic>
      <p:pic>
        <p:nvPicPr>
          <p:cNvPr id="7" name="Picture Placeholder 5">
            <a:extLst>
              <a:ext uri="{FF2B5EF4-FFF2-40B4-BE49-F238E27FC236}">
                <a16:creationId xmlns:a16="http://schemas.microsoft.com/office/drawing/2014/main" id="{003ED860-45D9-4C68-A914-7C4089F3DAB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3998"/>
          <a:stretch/>
        </p:blipFill>
        <p:spPr>
          <a:xfrm>
            <a:off x="7505127" y="472714"/>
            <a:ext cx="4493637" cy="20041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775993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2c. Step 1: intelligence gathering II.</a:t>
            </a:r>
          </a:p>
        </p:txBody>
      </p:sp>
      <p:sp>
        <p:nvSpPr>
          <p:cNvPr id="5" name="Označba mesta vsebine 2"/>
          <p:cNvSpPr>
            <a:spLocks noGrp="1"/>
          </p:cNvSpPr>
          <p:nvPr>
            <p:ph idx="1"/>
          </p:nvPr>
        </p:nvSpPr>
        <p:spPr>
          <a:xfrm>
            <a:off x="463875" y="1976431"/>
            <a:ext cx="6838626" cy="4331428"/>
          </a:xfrm>
        </p:spPr>
        <p:txBody>
          <a:bodyPr>
            <a:normAutofit/>
          </a:bodyPr>
          <a:lstStyle/>
          <a:p>
            <a:pPr>
              <a:lnSpc>
                <a:spcPct val="10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Shodan</a:t>
            </a:r>
            <a:r>
              <a:rPr lang="en-US" sz="3200" dirty="0">
                <a:latin typeface="Garamond"/>
                <a:cs typeface="Garamond"/>
                <a:sym typeface="Garamond" pitchFamily="18" charset="0"/>
              </a:rPr>
              <a:t> host info shows that the server is nicely obfuscated – located somewhere in the ocean...</a:t>
            </a:r>
          </a:p>
          <a:p>
            <a:pPr>
              <a:lnSpc>
                <a:spcPct val="10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 get some fairly useless info from </a:t>
            </a:r>
            <a:r>
              <a:rPr lang="en-US" sz="3200" dirty="0" err="1">
                <a:latin typeface="Garamond"/>
                <a:cs typeface="Garamond"/>
                <a:sym typeface="Garamond" pitchFamily="18" charset="0"/>
              </a:rPr>
              <a:t>urlscan</a:t>
            </a:r>
            <a:r>
              <a:rPr lang="en-US" sz="3200" dirty="0">
                <a:latin typeface="Garamond"/>
                <a:cs typeface="Garamond"/>
                <a:sym typeface="Garamond" pitchFamily="18" charset="0"/>
              </a:rPr>
              <a:t>. I do now know IPv6 is enabled and used by default on the MS servers.</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8" name="Picture Placeholder 5">
            <a:extLst>
              <a:ext uri="{FF2B5EF4-FFF2-40B4-BE49-F238E27FC236}">
                <a16:creationId xmlns:a16="http://schemas.microsoft.com/office/drawing/2014/main" id="{52E52E54-6582-423C-92DD-8EFEF3CE86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8031" y="322115"/>
            <a:ext cx="4547984" cy="3106885"/>
          </a:xfrm>
          <a:prstGeom prst="rect">
            <a:avLst/>
          </a:prstGeom>
          <a:ln>
            <a:noFill/>
          </a:ln>
          <a:effectLst>
            <a:outerShdw blurRad="292100" dist="139700" dir="2700000" algn="tl" rotWithShape="0">
              <a:srgbClr val="333333">
                <a:alpha val="65000"/>
              </a:srgbClr>
            </a:outerShdw>
          </a:effectLst>
        </p:spPr>
      </p:pic>
      <p:pic>
        <p:nvPicPr>
          <p:cNvPr id="9" name="Picture Placeholder 8">
            <a:extLst>
              <a:ext uri="{FF2B5EF4-FFF2-40B4-BE49-F238E27FC236}">
                <a16:creationId xmlns:a16="http://schemas.microsoft.com/office/drawing/2014/main" id="{20AF2A02-32DC-44ED-B69B-209A0F5328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8571" y="3581339"/>
            <a:ext cx="3049446" cy="25317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241816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2d. Step 1: intelligence gathering III.</a:t>
            </a:r>
          </a:p>
        </p:txBody>
      </p:sp>
      <p:sp>
        <p:nvSpPr>
          <p:cNvPr id="5" name="Označba mesta vsebine 2"/>
          <p:cNvSpPr>
            <a:spLocks noGrp="1"/>
          </p:cNvSpPr>
          <p:nvPr>
            <p:ph idx="1"/>
          </p:nvPr>
        </p:nvSpPr>
        <p:spPr>
          <a:xfrm>
            <a:off x="463875" y="1976431"/>
            <a:ext cx="6838626" cy="4331428"/>
          </a:xfrm>
        </p:spPr>
        <p:txBody>
          <a:bodyPr>
            <a:normAutofit/>
          </a:bodyPr>
          <a:lstStyle/>
          <a:p>
            <a:pPr>
              <a:lnSpc>
                <a:spcPct val="10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What does the breach database say about microsoft.com emails? </a:t>
            </a:r>
          </a:p>
          <a:p>
            <a:pPr lvl="1">
              <a:lnSpc>
                <a:spcPct val="100000"/>
              </a:lnSpc>
              <a:spcBef>
                <a:spcPts val="536"/>
              </a:spcBef>
              <a:buClr>
                <a:srgbClr val="FF0000"/>
              </a:buClr>
              <a:buSzPct val="70000"/>
              <a:buFont typeface="Wingdings" panose="05000000000000000000" pitchFamily="2" charset="2"/>
              <a:buChar char="§"/>
              <a:defRPr/>
            </a:pPr>
            <a:r>
              <a:rPr lang="en-US" sz="2800" i="1" dirty="0">
                <a:latin typeface="Garamond"/>
                <a:cs typeface="Garamond"/>
                <a:sym typeface="Garamond" pitchFamily="18" charset="0"/>
              </a:rPr>
              <a:t>Breach DB is a database containing leaked usernames and passwords (currently I access ~1.2 billion pairs)</a:t>
            </a:r>
          </a:p>
          <a:p>
            <a:pPr>
              <a:lnSpc>
                <a:spcPct val="10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are a bit more than </a:t>
            </a:r>
            <a:r>
              <a:rPr lang="en-US" sz="3200" dirty="0">
                <a:solidFill>
                  <a:srgbClr val="E12F29"/>
                </a:solidFill>
                <a:latin typeface="Garamond"/>
                <a:cs typeface="Garamond"/>
                <a:sym typeface="Garamond" pitchFamily="18" charset="0"/>
              </a:rPr>
              <a:t>83.000</a:t>
            </a:r>
            <a:r>
              <a:rPr lang="en-US" sz="3200" dirty="0">
                <a:latin typeface="Garamond"/>
                <a:cs typeface="Garamond"/>
                <a:sym typeface="Garamond" pitchFamily="18" charset="0"/>
              </a:rPr>
              <a:t> entries with the domain Microsoft.com in the email address.</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10" name="Picture 9">
            <a:extLst>
              <a:ext uri="{FF2B5EF4-FFF2-40B4-BE49-F238E27FC236}">
                <a16:creationId xmlns:a16="http://schemas.microsoft.com/office/drawing/2014/main" id="{1FBBD1B0-78D9-4E18-8ECF-AA71CEA8D1DC}"/>
              </a:ext>
            </a:extLst>
          </p:cNvPr>
          <p:cNvPicPr>
            <a:picLocks noChangeAspect="1"/>
          </p:cNvPicPr>
          <p:nvPr/>
        </p:nvPicPr>
        <p:blipFill rotWithShape="1">
          <a:blip r:embed="rId3">
            <a:extLst>
              <a:ext uri="{28A0092B-C50C-407E-A947-70E740481C1C}">
                <a14:useLocalDpi xmlns:a14="http://schemas.microsoft.com/office/drawing/2010/main" val="0"/>
              </a:ext>
            </a:extLst>
          </a:blip>
          <a:srcRect l="24832" t="21911" r="34877" b="23809"/>
          <a:stretch/>
        </p:blipFill>
        <p:spPr>
          <a:xfrm>
            <a:off x="7302501" y="2178837"/>
            <a:ext cx="4722310" cy="33719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610777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39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2e. Step 1: intelligence gathering IV.</a:t>
            </a:r>
          </a:p>
        </p:txBody>
      </p:sp>
      <p:sp>
        <p:nvSpPr>
          <p:cNvPr id="5" name="Označba mesta vsebine 2"/>
          <p:cNvSpPr>
            <a:spLocks noGrp="1"/>
          </p:cNvSpPr>
          <p:nvPr>
            <p:ph idx="1"/>
          </p:nvPr>
        </p:nvSpPr>
        <p:spPr>
          <a:xfrm>
            <a:off x="463874" y="1976431"/>
            <a:ext cx="9645325" cy="4331428"/>
          </a:xfrm>
        </p:spPr>
        <p:txBody>
          <a:bodyPr>
            <a:normAutofit fontScale="925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Now. I have no idea if any passwords still work or where.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Trying them out would be </a:t>
            </a:r>
            <a:r>
              <a:rPr lang="en-US" sz="3200" i="1" dirty="0">
                <a:solidFill>
                  <a:srgbClr val="E12F29"/>
                </a:solidFill>
                <a:latin typeface="Garamond"/>
                <a:cs typeface="Garamond"/>
                <a:sym typeface="Garamond" pitchFamily="18" charset="0"/>
              </a:rPr>
              <a:t>illegal</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But, according to Panda Security research 67% of people use one password for everything and ~85% use the same password for all e-commerce sites.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So, this is useful in two ways – </a:t>
            </a:r>
            <a:r>
              <a:rPr lang="en-US" sz="3200" b="1" dirty="0">
                <a:solidFill>
                  <a:srgbClr val="E12F29"/>
                </a:solidFill>
                <a:latin typeface="Garamond"/>
                <a:cs typeface="Garamond"/>
                <a:sym typeface="Garamond" pitchFamily="18" charset="0"/>
              </a:rPr>
              <a:t>(a)</a:t>
            </a:r>
            <a:r>
              <a:rPr lang="en-US" sz="3200" dirty="0">
                <a:latin typeface="Garamond"/>
                <a:cs typeface="Garamond"/>
                <a:sym typeface="Garamond" pitchFamily="18" charset="0"/>
              </a:rPr>
              <a:t> I know a bit about how employees construct passwords, and </a:t>
            </a:r>
            <a:r>
              <a:rPr lang="en-US" sz="3200" b="1" dirty="0">
                <a:solidFill>
                  <a:srgbClr val="E12F29"/>
                </a:solidFill>
                <a:latin typeface="Garamond"/>
                <a:cs typeface="Garamond"/>
                <a:sym typeface="Garamond" pitchFamily="18" charset="0"/>
              </a:rPr>
              <a:t>(b)</a:t>
            </a:r>
            <a:r>
              <a:rPr lang="en-US" sz="3200" dirty="0">
                <a:latin typeface="Garamond"/>
                <a:cs typeface="Garamond"/>
                <a:sym typeface="Garamond" pitchFamily="18" charset="0"/>
              </a:rPr>
              <a:t> there is a chance that I could log-in with this password into something valuable.</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10" name="Picture 9">
            <a:extLst>
              <a:ext uri="{FF2B5EF4-FFF2-40B4-BE49-F238E27FC236}">
                <a16:creationId xmlns:a16="http://schemas.microsoft.com/office/drawing/2014/main" id="{1FBBD1B0-78D9-4E18-8ECF-AA71CEA8D1DC}"/>
              </a:ext>
            </a:extLst>
          </p:cNvPr>
          <p:cNvPicPr>
            <a:picLocks noChangeAspect="1"/>
          </p:cNvPicPr>
          <p:nvPr/>
        </p:nvPicPr>
        <p:blipFill rotWithShape="1">
          <a:blip r:embed="rId3">
            <a:extLst>
              <a:ext uri="{28A0092B-C50C-407E-A947-70E740481C1C}">
                <a14:useLocalDpi xmlns:a14="http://schemas.microsoft.com/office/drawing/2010/main" val="0"/>
              </a:ext>
            </a:extLst>
          </a:blip>
          <a:srcRect l="24832" t="21911" r="34877" b="23809"/>
          <a:stretch/>
        </p:blipFill>
        <p:spPr>
          <a:xfrm>
            <a:off x="9542271" y="81158"/>
            <a:ext cx="2444439" cy="17454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935156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p:cNvSpPr txBox="1"/>
          <p:nvPr/>
        </p:nvSpPr>
        <p:spPr>
          <a:xfrm>
            <a:off x="5122258" y="4088522"/>
            <a:ext cx="7150662" cy="923330"/>
          </a:xfrm>
          <a:prstGeom prst="rect">
            <a:avLst/>
          </a:prstGeom>
          <a:noFill/>
        </p:spPr>
        <p:txBody>
          <a:bodyPr wrap="square" rtlCol="0">
            <a:spAutoFit/>
          </a:bodyPr>
          <a:lstStyle/>
          <a:p>
            <a:pPr algn="ctr"/>
            <a:r>
              <a:rPr lang="en-GB" sz="5400" b="1" dirty="0">
                <a:solidFill>
                  <a:schemeClr val="bg1"/>
                </a:solidFill>
                <a:latin typeface="Garamond" charset="0"/>
                <a:ea typeface="Garamond" charset="0"/>
                <a:cs typeface="Garamond" charset="0"/>
              </a:rPr>
              <a:t>State of play</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4</a:t>
            </a:fld>
            <a:endParaRPr lang="sl-SI"/>
          </a:p>
        </p:txBody>
      </p:sp>
    </p:spTree>
    <p:extLst>
      <p:ext uri="{BB962C8B-B14F-4D97-AF65-F5344CB8AC3E}">
        <p14:creationId xmlns:p14="http://schemas.microsoft.com/office/powerpoint/2010/main" val="317762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2f. Step 2: OSINT I.</a:t>
            </a:r>
          </a:p>
        </p:txBody>
      </p:sp>
      <p:sp>
        <p:nvSpPr>
          <p:cNvPr id="5" name="Označba mesta vsebine 2"/>
          <p:cNvSpPr>
            <a:spLocks noGrp="1"/>
          </p:cNvSpPr>
          <p:nvPr>
            <p:ph idx="1"/>
          </p:nvPr>
        </p:nvSpPr>
        <p:spPr>
          <a:xfrm>
            <a:off x="463875" y="1976431"/>
            <a:ext cx="8603926" cy="4331428"/>
          </a:xfrm>
        </p:spPr>
        <p:txBody>
          <a:bodyPr>
            <a:normAutofit fontScale="925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CEO of MS.SI is Barbara </a:t>
            </a:r>
            <a:r>
              <a:rPr lang="en-US" sz="3200" dirty="0" err="1">
                <a:latin typeface="Garamond"/>
                <a:cs typeface="Garamond"/>
                <a:sym typeface="Garamond" pitchFamily="18" charset="0"/>
              </a:rPr>
              <a:t>Domicelj</a:t>
            </a:r>
            <a:r>
              <a:rPr lang="en-US" sz="3200" dirty="0">
                <a:latin typeface="Garamond"/>
                <a:cs typeface="Garamond"/>
                <a:sym typeface="Garamond" pitchFamily="18" charset="0"/>
              </a:rPr>
              <a:t>. Her email address is apparently </a:t>
            </a:r>
            <a:r>
              <a:rPr lang="en-US" sz="3200" u="sng" dirty="0">
                <a:solidFill>
                  <a:srgbClr val="E12F29"/>
                </a:solidFill>
                <a:latin typeface="Garamond"/>
                <a:cs typeface="Garamond"/>
                <a:sym typeface="Garamond" pitchFamily="18" charset="0"/>
              </a:rPr>
              <a:t>barbara.domicelj@microsoft.si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breach database offers one hit.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This is quite probably not her work account password. If it is, I despair. Eight characters, first uppercase, last is a  number… Brute-force time is measured in seconds.</a:t>
            </a:r>
          </a:p>
          <a:p>
            <a:pPr>
              <a:lnSpc>
                <a:spcPct val="120000"/>
              </a:lnSpc>
              <a:spcBef>
                <a:spcPts val="536"/>
              </a:spcBef>
              <a:buClr>
                <a:srgbClr val="FF0000"/>
              </a:buClr>
              <a:buSzPct val="70000"/>
              <a:buFont typeface="Wingdings" panose="05000000000000000000" pitchFamily="2" charset="2"/>
              <a:buChar char="§"/>
              <a:defRPr/>
            </a:pPr>
            <a:endParaRPr lang="en-US" sz="3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endParaRPr lang="en-US"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7" name="Picture Placeholder 5">
            <a:extLst>
              <a:ext uri="{FF2B5EF4-FFF2-40B4-BE49-F238E27FC236}">
                <a16:creationId xmlns:a16="http://schemas.microsoft.com/office/drawing/2014/main" id="{33F74741-30A2-426A-8DE2-2FFB54065F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85" r="11108"/>
          <a:stretch/>
        </p:blipFill>
        <p:spPr>
          <a:xfrm>
            <a:off x="8536159" y="403365"/>
            <a:ext cx="3469159" cy="2149335"/>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F418B73C-F302-4809-A0FE-B6BA7B9AD38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957" t="43537" r="9167" b="43700"/>
          <a:stretch/>
        </p:blipFill>
        <p:spPr>
          <a:xfrm>
            <a:off x="7840828" y="3333065"/>
            <a:ext cx="4262272" cy="3792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433415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2g. Step 2: OSINT II.</a:t>
            </a:r>
          </a:p>
        </p:txBody>
      </p:sp>
      <p:sp>
        <p:nvSpPr>
          <p:cNvPr id="5" name="Označba mesta vsebine 2"/>
          <p:cNvSpPr>
            <a:spLocks noGrp="1"/>
          </p:cNvSpPr>
          <p:nvPr>
            <p:ph idx="1"/>
          </p:nvPr>
        </p:nvSpPr>
        <p:spPr>
          <a:xfrm>
            <a:off x="362275" y="1976431"/>
            <a:ext cx="8172125"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Oliver </a:t>
            </a:r>
            <a:r>
              <a:rPr lang="en-US" sz="3200" dirty="0" err="1">
                <a:solidFill>
                  <a:srgbClr val="E12F29"/>
                </a:solidFill>
                <a:latin typeface="Garamond"/>
                <a:cs typeface="Garamond"/>
                <a:sym typeface="Garamond" pitchFamily="18" charset="0"/>
              </a:rPr>
              <a:t>Zofič</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is apparently an education solutions specialist at Microsoft Slovenia.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He has a Facebook page, though). We find he is from </a:t>
            </a:r>
            <a:r>
              <a:rPr lang="en-US" sz="3200" dirty="0" err="1">
                <a:latin typeface="Garamond"/>
                <a:cs typeface="Garamond"/>
                <a:sym typeface="Garamond" pitchFamily="18" charset="0"/>
              </a:rPr>
              <a:t>Brežice</a:t>
            </a:r>
            <a:r>
              <a:rPr lang="en-US" sz="3200" dirty="0">
                <a:latin typeface="Garamond"/>
                <a:cs typeface="Garamond"/>
                <a:sym typeface="Garamond" pitchFamily="18" charset="0"/>
              </a:rPr>
              <a:t>, but currently lives in Ljubljana.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breach database offers one hit for a </a:t>
            </a:r>
            <a:r>
              <a:rPr lang="en-US" sz="3200" dirty="0" err="1">
                <a:latin typeface="Garamond"/>
                <a:cs typeface="Garamond"/>
                <a:sym typeface="Garamond" pitchFamily="18" charset="0"/>
              </a:rPr>
              <a:t>gmail</a:t>
            </a:r>
            <a:r>
              <a:rPr lang="en-US" sz="3200" dirty="0">
                <a:latin typeface="Garamond"/>
                <a:cs typeface="Garamond"/>
                <a:sym typeface="Garamond" pitchFamily="18" charset="0"/>
              </a:rPr>
              <a:t> account.</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9" name="Picture 8">
            <a:extLst>
              <a:ext uri="{FF2B5EF4-FFF2-40B4-BE49-F238E27FC236}">
                <a16:creationId xmlns:a16="http://schemas.microsoft.com/office/drawing/2014/main" id="{A4A527C2-4DAA-4D4F-9C49-591FC6DD1D44}"/>
              </a:ext>
            </a:extLst>
          </p:cNvPr>
          <p:cNvPicPr>
            <a:picLocks noChangeAspect="1"/>
          </p:cNvPicPr>
          <p:nvPr/>
        </p:nvPicPr>
        <p:blipFill rotWithShape="1">
          <a:blip r:embed="rId3">
            <a:extLst>
              <a:ext uri="{28A0092B-C50C-407E-A947-70E740481C1C}">
                <a14:useLocalDpi xmlns:a14="http://schemas.microsoft.com/office/drawing/2010/main" val="0"/>
              </a:ext>
            </a:extLst>
          </a:blip>
          <a:srcRect l="13278" t="26461" r="32624" b="18063"/>
          <a:stretch/>
        </p:blipFill>
        <p:spPr>
          <a:xfrm>
            <a:off x="8534400" y="42850"/>
            <a:ext cx="3490748" cy="2115301"/>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DEF54F61-91D1-44FF-849D-458862BB89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019" t="5243" r="27724" b="5464"/>
          <a:stretch/>
        </p:blipFill>
        <p:spPr>
          <a:xfrm>
            <a:off x="8983609" y="2542961"/>
            <a:ext cx="2575074" cy="2692821"/>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BC496F13-C568-435E-AF58-3938BD2D9D5B}"/>
              </a:ext>
            </a:extLst>
          </p:cNvPr>
          <p:cNvPicPr>
            <a:picLocks noChangeAspect="1"/>
          </p:cNvPicPr>
          <p:nvPr/>
        </p:nvPicPr>
        <p:blipFill rotWithShape="1">
          <a:blip r:embed="rId5">
            <a:extLst>
              <a:ext uri="{28A0092B-C50C-407E-A947-70E740481C1C}">
                <a14:useLocalDpi xmlns:a14="http://schemas.microsoft.com/office/drawing/2010/main" val="0"/>
              </a:ext>
            </a:extLst>
          </a:blip>
          <a:srcRect l="11197" t="44523" r="12140" b="44143"/>
          <a:stretch/>
        </p:blipFill>
        <p:spPr>
          <a:xfrm>
            <a:off x="6544163" y="5603496"/>
            <a:ext cx="5351852" cy="4405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9017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42</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2h. Step 2: OSINT III.</a:t>
            </a:r>
          </a:p>
        </p:txBody>
      </p:sp>
      <p:sp>
        <p:nvSpPr>
          <p:cNvPr id="5" name="Označba mesta vsebine 2"/>
          <p:cNvSpPr>
            <a:spLocks noGrp="1"/>
          </p:cNvSpPr>
          <p:nvPr>
            <p:ph idx="1"/>
          </p:nvPr>
        </p:nvSpPr>
        <p:spPr>
          <a:xfrm>
            <a:off x="362275" y="1976431"/>
            <a:ext cx="7537125"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Oliver </a:t>
            </a:r>
            <a:r>
              <a:rPr lang="en-US" sz="3200" dirty="0" err="1">
                <a:solidFill>
                  <a:srgbClr val="E12F29"/>
                </a:solidFill>
                <a:latin typeface="Garamond"/>
                <a:cs typeface="Garamond"/>
                <a:sym typeface="Garamond" pitchFamily="18" charset="0"/>
              </a:rPr>
              <a:t>Zofič</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is married to </a:t>
            </a:r>
            <a:r>
              <a:rPr lang="en-US" sz="3200" dirty="0">
                <a:solidFill>
                  <a:srgbClr val="E12F29"/>
                </a:solidFill>
                <a:latin typeface="Garamond"/>
                <a:cs typeface="Garamond"/>
                <a:sym typeface="Garamond" pitchFamily="18" charset="0"/>
              </a:rPr>
              <a:t>Janja </a:t>
            </a:r>
            <a:r>
              <a:rPr lang="en-US" sz="3200" dirty="0" err="1">
                <a:solidFill>
                  <a:srgbClr val="E12F29"/>
                </a:solidFill>
                <a:latin typeface="Garamond"/>
                <a:cs typeface="Garamond"/>
                <a:sym typeface="Garamond" pitchFamily="18" charset="0"/>
              </a:rPr>
              <a:t>Zofič</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(August 9th 2015). They have two children, one born 8.5.2016, the other in 2018.</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Janja </a:t>
            </a:r>
            <a:r>
              <a:rPr lang="en-US" sz="3200" dirty="0" err="1">
                <a:solidFill>
                  <a:srgbClr val="E12F29"/>
                </a:solidFill>
                <a:latin typeface="Garamond"/>
                <a:cs typeface="Garamond"/>
                <a:sym typeface="Garamond" pitchFamily="18" charset="0"/>
              </a:rPr>
              <a:t>Zofič’s</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maiden name is Traven.</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Janja</a:t>
            </a:r>
            <a:r>
              <a:rPr lang="en-US" sz="3200" dirty="0">
                <a:latin typeface="Garamond"/>
                <a:cs typeface="Garamond"/>
                <a:sym typeface="Garamond" pitchFamily="18" charset="0"/>
              </a:rPr>
              <a:t> has a hairdressing salon in Ljubljana, registered in her maiden name.</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12" name="Picture 11">
            <a:extLst>
              <a:ext uri="{FF2B5EF4-FFF2-40B4-BE49-F238E27FC236}">
                <a16:creationId xmlns:a16="http://schemas.microsoft.com/office/drawing/2014/main" id="{FA4CAE69-4323-4973-ABA5-5BA76341CB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19" t="9227" b="10713"/>
          <a:stretch/>
        </p:blipFill>
        <p:spPr>
          <a:xfrm>
            <a:off x="7441628" y="429420"/>
            <a:ext cx="4550151" cy="2078733"/>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1925377C-250C-40C6-8D33-90D2AC2FE9FD}"/>
              </a:ext>
            </a:extLst>
          </p:cNvPr>
          <p:cNvPicPr>
            <a:picLocks noChangeAspect="1"/>
          </p:cNvPicPr>
          <p:nvPr/>
        </p:nvPicPr>
        <p:blipFill rotWithShape="1">
          <a:blip r:embed="rId4">
            <a:extLst>
              <a:ext uri="{28A0092B-C50C-407E-A947-70E740481C1C}">
                <a14:useLocalDpi xmlns:a14="http://schemas.microsoft.com/office/drawing/2010/main" val="0"/>
              </a:ext>
            </a:extLst>
          </a:blip>
          <a:srcRect l="29401" t="28095" r="29598" b="30440"/>
          <a:stretch/>
        </p:blipFill>
        <p:spPr>
          <a:xfrm>
            <a:off x="7971178" y="2586044"/>
            <a:ext cx="3221754" cy="1726913"/>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2965EBA7-5B0E-489B-B03C-8E6B48EEB127}"/>
              </a:ext>
            </a:extLst>
          </p:cNvPr>
          <p:cNvPicPr>
            <a:picLocks noChangeAspect="1"/>
          </p:cNvPicPr>
          <p:nvPr/>
        </p:nvPicPr>
        <p:blipFill rotWithShape="1">
          <a:blip r:embed="rId5">
            <a:extLst>
              <a:ext uri="{28A0092B-C50C-407E-A947-70E740481C1C}">
                <a14:useLocalDpi xmlns:a14="http://schemas.microsoft.com/office/drawing/2010/main" val="0"/>
              </a:ext>
            </a:extLst>
          </a:blip>
          <a:srcRect l="26941" t="30642" r="27021" b="30673"/>
          <a:stretch/>
        </p:blipFill>
        <p:spPr>
          <a:xfrm>
            <a:off x="7544735" y="4455816"/>
            <a:ext cx="4158570" cy="18520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938837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43</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62275" y="1307246"/>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2i. Step 2: OSINT IV.</a:t>
            </a:r>
          </a:p>
        </p:txBody>
      </p:sp>
      <p:sp>
        <p:nvSpPr>
          <p:cNvPr id="5" name="Označba mesta vsebine 2"/>
          <p:cNvSpPr>
            <a:spLocks noGrp="1"/>
          </p:cNvSpPr>
          <p:nvPr>
            <p:ph idx="1"/>
          </p:nvPr>
        </p:nvSpPr>
        <p:spPr>
          <a:xfrm>
            <a:off x="362275" y="1976431"/>
            <a:ext cx="7219366"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Salon </a:t>
            </a:r>
            <a:r>
              <a:rPr lang="en-US" sz="3200" dirty="0" err="1">
                <a:solidFill>
                  <a:srgbClr val="E12F29"/>
                </a:solidFill>
                <a:latin typeface="Garamond"/>
                <a:cs typeface="Garamond"/>
                <a:sym typeface="Garamond" pitchFamily="18" charset="0"/>
              </a:rPr>
              <a:t>Janchy</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webpage yields </a:t>
            </a:r>
            <a:r>
              <a:rPr lang="en-US" sz="3200" dirty="0" err="1">
                <a:latin typeface="Garamond"/>
                <a:cs typeface="Garamond"/>
                <a:sym typeface="Garamond" pitchFamily="18" charset="0"/>
              </a:rPr>
              <a:t>Janja’s</a:t>
            </a:r>
            <a:r>
              <a:rPr lang="en-US" sz="3200" dirty="0">
                <a:latin typeface="Garamond"/>
                <a:cs typeface="Garamond"/>
                <a:sym typeface="Garamond" pitchFamily="18" charset="0"/>
              </a:rPr>
              <a:t> work/contact details.</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Shodan</a:t>
            </a:r>
            <a:r>
              <a:rPr lang="en-US" sz="3200" dirty="0">
                <a:latin typeface="Garamond"/>
                <a:cs typeface="Garamond"/>
                <a:sym typeface="Garamond" pitchFamily="18" charset="0"/>
              </a:rPr>
              <a:t> gives potentially exploitable info.</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is a password attached to the Salon’s email in breach db.</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19" name="Picture 18">
            <a:extLst>
              <a:ext uri="{FF2B5EF4-FFF2-40B4-BE49-F238E27FC236}">
                <a16:creationId xmlns:a16="http://schemas.microsoft.com/office/drawing/2014/main" id="{63BB1A5E-4DA5-43E0-94C6-81F3F4BE3303}"/>
              </a:ext>
            </a:extLst>
          </p:cNvPr>
          <p:cNvPicPr>
            <a:picLocks noChangeAspect="1"/>
          </p:cNvPicPr>
          <p:nvPr/>
        </p:nvPicPr>
        <p:blipFill rotWithShape="1">
          <a:blip r:embed="rId3">
            <a:extLst>
              <a:ext uri="{28A0092B-C50C-407E-A947-70E740481C1C}">
                <a14:useLocalDpi xmlns:a14="http://schemas.microsoft.com/office/drawing/2010/main" val="0"/>
              </a:ext>
            </a:extLst>
          </a:blip>
          <a:srcRect l="25067" t="8780" r="21835" b="25584"/>
          <a:stretch/>
        </p:blipFill>
        <p:spPr>
          <a:xfrm>
            <a:off x="8277891" y="141711"/>
            <a:ext cx="3933379" cy="2576997"/>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1F6AF186-F834-43CA-8EBE-60321FC8724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172" t="20930" r="9331" b="18382"/>
          <a:stretch/>
        </p:blipFill>
        <p:spPr>
          <a:xfrm>
            <a:off x="4312016" y="4647656"/>
            <a:ext cx="3567965" cy="1500290"/>
          </a:xfrm>
          <a:prstGeom prst="rect">
            <a:avLst/>
          </a:prstGeom>
          <a:ln>
            <a:noFill/>
          </a:ln>
          <a:effectLst>
            <a:outerShdw blurRad="292100" dist="139700" dir="2700000" algn="tl" rotWithShape="0">
              <a:srgbClr val="333333">
                <a:alpha val="65000"/>
              </a:srgbClr>
            </a:outerShdw>
          </a:effectLst>
        </p:spPr>
      </p:pic>
      <p:grpSp>
        <p:nvGrpSpPr>
          <p:cNvPr id="21" name="Group 20">
            <a:extLst>
              <a:ext uri="{FF2B5EF4-FFF2-40B4-BE49-F238E27FC236}">
                <a16:creationId xmlns:a16="http://schemas.microsoft.com/office/drawing/2014/main" id="{8367E495-958B-4877-B0E7-383B5CBB04B1}"/>
              </a:ext>
            </a:extLst>
          </p:cNvPr>
          <p:cNvGrpSpPr/>
          <p:nvPr/>
        </p:nvGrpSpPr>
        <p:grpSpPr>
          <a:xfrm>
            <a:off x="7770014" y="2730357"/>
            <a:ext cx="4303801" cy="2659576"/>
            <a:chOff x="12149138" y="6190324"/>
            <a:chExt cx="11853863" cy="6500809"/>
          </a:xfrm>
        </p:grpSpPr>
        <p:sp>
          <p:nvSpPr>
            <p:cNvPr id="22" name="TextBox 9">
              <a:extLst>
                <a:ext uri="{FF2B5EF4-FFF2-40B4-BE49-F238E27FC236}">
                  <a16:creationId xmlns:a16="http://schemas.microsoft.com/office/drawing/2014/main" id="{D1C3DFE4-1D04-4D9F-9C67-2DA6AEF4F02E}"/>
                </a:ext>
              </a:extLst>
            </p:cNvPr>
            <p:cNvSpPr txBox="1">
              <a:spLocks noChangeArrowheads="1"/>
            </p:cNvSpPr>
            <p:nvPr/>
          </p:nvSpPr>
          <p:spPr bwMode="auto">
            <a:xfrm>
              <a:off x="12274903" y="6190324"/>
              <a:ext cx="11499497" cy="759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1219031" rtl="0" eaLnBrk="1" latinLnBrk="0" hangingPunct="1">
                <a:defRPr sz="2363" kern="1200">
                  <a:solidFill>
                    <a:schemeClr val="tx1"/>
                  </a:solidFill>
                  <a:latin typeface="+mn-lt"/>
                  <a:ea typeface="+mn-ea"/>
                  <a:cs typeface="+mn-cs"/>
                </a:defRPr>
              </a:lvl1pPr>
              <a:lvl2pPr marL="609516" algn="l" defTabSz="1219031" rtl="0" eaLnBrk="1" latinLnBrk="0" hangingPunct="1">
                <a:defRPr sz="2363" kern="1200">
                  <a:solidFill>
                    <a:schemeClr val="tx1"/>
                  </a:solidFill>
                  <a:latin typeface="+mn-lt"/>
                  <a:ea typeface="+mn-ea"/>
                  <a:cs typeface="+mn-cs"/>
                </a:defRPr>
              </a:lvl2pPr>
              <a:lvl3pPr marL="1219031" algn="l" defTabSz="1219031" rtl="0" eaLnBrk="1" latinLnBrk="0" hangingPunct="1">
                <a:defRPr sz="2363" kern="1200">
                  <a:solidFill>
                    <a:schemeClr val="tx1"/>
                  </a:solidFill>
                  <a:latin typeface="+mn-lt"/>
                  <a:ea typeface="+mn-ea"/>
                  <a:cs typeface="+mn-cs"/>
                </a:defRPr>
              </a:lvl3pPr>
              <a:lvl4pPr marL="1828547" algn="l" defTabSz="1219031" rtl="0" eaLnBrk="1" latinLnBrk="0" hangingPunct="1">
                <a:defRPr sz="2363" kern="1200">
                  <a:solidFill>
                    <a:schemeClr val="tx1"/>
                  </a:solidFill>
                  <a:latin typeface="+mn-lt"/>
                  <a:ea typeface="+mn-ea"/>
                  <a:cs typeface="+mn-cs"/>
                </a:defRPr>
              </a:lvl4pPr>
              <a:lvl5pPr marL="2438062" algn="l" defTabSz="1219031" rtl="0" eaLnBrk="1" latinLnBrk="0" hangingPunct="1">
                <a:defRPr sz="2363" kern="1200">
                  <a:solidFill>
                    <a:schemeClr val="tx1"/>
                  </a:solidFill>
                  <a:latin typeface="+mn-lt"/>
                  <a:ea typeface="+mn-ea"/>
                  <a:cs typeface="+mn-cs"/>
                </a:defRPr>
              </a:lvl5pPr>
              <a:lvl6pPr marL="3047579" algn="l" defTabSz="1219031" rtl="0" eaLnBrk="1" latinLnBrk="0" hangingPunct="1">
                <a:defRPr sz="2363" kern="1200">
                  <a:solidFill>
                    <a:schemeClr val="tx1"/>
                  </a:solidFill>
                  <a:latin typeface="+mn-lt"/>
                  <a:ea typeface="+mn-ea"/>
                  <a:cs typeface="+mn-cs"/>
                </a:defRPr>
              </a:lvl6pPr>
              <a:lvl7pPr marL="3657094" algn="l" defTabSz="1219031" rtl="0" eaLnBrk="1" latinLnBrk="0" hangingPunct="1">
                <a:defRPr sz="2363" kern="1200">
                  <a:solidFill>
                    <a:schemeClr val="tx1"/>
                  </a:solidFill>
                  <a:latin typeface="+mn-lt"/>
                  <a:ea typeface="+mn-ea"/>
                  <a:cs typeface="+mn-cs"/>
                </a:defRPr>
              </a:lvl7pPr>
              <a:lvl8pPr marL="4266610" algn="l" defTabSz="1219031" rtl="0" eaLnBrk="1" latinLnBrk="0" hangingPunct="1">
                <a:defRPr sz="2363" kern="1200">
                  <a:solidFill>
                    <a:schemeClr val="tx1"/>
                  </a:solidFill>
                  <a:latin typeface="+mn-lt"/>
                  <a:ea typeface="+mn-ea"/>
                  <a:cs typeface="+mn-cs"/>
                </a:defRPr>
              </a:lvl8pPr>
              <a:lvl9pPr marL="4876125" algn="l" defTabSz="1219031" rtl="0" eaLnBrk="1" latinLnBrk="0" hangingPunct="1">
                <a:defRPr sz="2363" kern="1200">
                  <a:solidFill>
                    <a:schemeClr val="tx1"/>
                  </a:solidFill>
                  <a:latin typeface="+mn-lt"/>
                  <a:ea typeface="+mn-ea"/>
                  <a:cs typeface="+mn-cs"/>
                </a:defRPr>
              </a:lvl9pPr>
            </a:lstStyle>
            <a:p>
              <a:pPr eaLnBrk="1" hangingPunct="1">
                <a:lnSpc>
                  <a:spcPct val="150000"/>
                </a:lnSpc>
              </a:pPr>
              <a:endParaRPr lang="en" altLang="sr-Latn-RS" sz="1268" dirty="0">
                <a:solidFill>
                  <a:srgbClr val="6C6D70"/>
                </a:solidFill>
                <a:latin typeface="Helvetica" pitchFamily="2" charset="0"/>
                <a:ea typeface="Montserrat Light"/>
                <a:cs typeface="Montserrat Light"/>
              </a:endParaRPr>
            </a:p>
          </p:txBody>
        </p:sp>
        <p:pic>
          <p:nvPicPr>
            <p:cNvPr id="23" name="Picture 22">
              <a:extLst>
                <a:ext uri="{FF2B5EF4-FFF2-40B4-BE49-F238E27FC236}">
                  <a16:creationId xmlns:a16="http://schemas.microsoft.com/office/drawing/2014/main" id="{4889ED98-8459-4F9E-B5D7-839D91903D9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3907" t="9442" r="23622" b="9884"/>
            <a:stretch/>
          </p:blipFill>
          <p:spPr>
            <a:xfrm>
              <a:off x="12149138" y="6939355"/>
              <a:ext cx="5849586" cy="4766772"/>
            </a:xfrm>
            <a:prstGeom prst="rect">
              <a:avLst/>
            </a:prstGeom>
            <a:ln>
              <a:no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D224BED3-5AF2-4118-B4F7-EA4672F00EA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000" t="22067" r="7927"/>
            <a:stretch/>
          </p:blipFill>
          <p:spPr>
            <a:xfrm>
              <a:off x="15773401" y="8392213"/>
              <a:ext cx="8229600" cy="4298920"/>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36404938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44</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62275" y="1307246"/>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2j. Step 3: SUMMARY.</a:t>
            </a:r>
          </a:p>
        </p:txBody>
      </p:sp>
      <p:sp>
        <p:nvSpPr>
          <p:cNvPr id="5" name="Označba mesta vsebine 2"/>
          <p:cNvSpPr>
            <a:spLocks noGrp="1"/>
          </p:cNvSpPr>
          <p:nvPr>
            <p:ph idx="1"/>
          </p:nvPr>
        </p:nvSpPr>
        <p:spPr>
          <a:xfrm>
            <a:off x="362274" y="1976431"/>
            <a:ext cx="11664625" cy="4331428"/>
          </a:xfrm>
        </p:spPr>
        <p:txBody>
          <a:bodyPr>
            <a:normAutofit fontScale="70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OSINT on </a:t>
            </a:r>
            <a:r>
              <a:rPr lang="en-US" sz="3200" dirty="0">
                <a:solidFill>
                  <a:srgbClr val="E12F29"/>
                </a:solidFill>
                <a:latin typeface="Garamond"/>
                <a:cs typeface="Garamond"/>
                <a:sym typeface="Garamond" pitchFamily="18" charset="0"/>
              </a:rPr>
              <a:t>Oliver </a:t>
            </a:r>
            <a:r>
              <a:rPr lang="en-US" sz="3200" dirty="0" err="1">
                <a:solidFill>
                  <a:srgbClr val="E12F29"/>
                </a:solidFill>
                <a:latin typeface="Garamond"/>
                <a:cs typeface="Garamond"/>
                <a:sym typeface="Garamond" pitchFamily="18" charset="0"/>
              </a:rPr>
              <a:t>Zofič</a:t>
            </a:r>
            <a:r>
              <a:rPr lang="en-US" sz="3200" dirty="0">
                <a:solidFill>
                  <a:srgbClr val="E12F29"/>
                </a:solidFill>
                <a:latin typeface="Garamond"/>
                <a:cs typeface="Garamond"/>
                <a:sym typeface="Garamond" pitchFamily="18" charset="0"/>
              </a:rPr>
              <a:t> </a:t>
            </a:r>
            <a:r>
              <a:rPr lang="en-US" sz="3200" dirty="0">
                <a:latin typeface="Garamond"/>
                <a:cs typeface="Garamond"/>
                <a:sym typeface="Garamond" pitchFamily="18" charset="0"/>
              </a:rPr>
              <a:t>tells us that his wife has a hairdressing salon in Ljubljana.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Shodan tells us that her website is located on Weebly in </a:t>
            </a:r>
            <a:r>
              <a:rPr lang="en-US" sz="3200" u="sng" dirty="0">
                <a:latin typeface="Garamond"/>
                <a:cs typeface="Garamond"/>
                <a:sym typeface="Garamond" pitchFamily="18" charset="0"/>
              </a:rPr>
              <a:t>United States</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You can sign up for an appointment over a web form.</a:t>
            </a:r>
          </a:p>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The personal data of EU citizens (names, email addresses, phone number…) is being stored on U.S. servers.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Weebly fudges about this – their page says a lot about how they are going to ensure compliance but not yet. They advise you to put a notice on the web page about collecting data.</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is no notice on janchy.si.</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This is a </a:t>
            </a:r>
            <a:r>
              <a:rPr lang="en-US" sz="3200" dirty="0">
                <a:solidFill>
                  <a:srgbClr val="E12F29"/>
                </a:solidFill>
                <a:latin typeface="Garamond"/>
                <a:cs typeface="Garamond"/>
                <a:sym typeface="Garamond" pitchFamily="18" charset="0"/>
              </a:rPr>
              <a:t>GDPR breach</a:t>
            </a:r>
            <a:r>
              <a:rPr lang="en-US" sz="3200" dirty="0">
                <a:latin typeface="Garamond"/>
                <a:cs typeface="Garamond"/>
                <a:sym typeface="Garamond" pitchFamily="18" charset="0"/>
              </a:rPr>
              <a:t>, making the owners personally responsible (up to 10 years in jail), and the business liable at 4% of their annual budget.</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896212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62275" y="1307246"/>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2j. Step 3: ATTACK VECTORS (PHYSICAL ACCESS)</a:t>
            </a:r>
          </a:p>
        </p:txBody>
      </p:sp>
      <p:sp>
        <p:nvSpPr>
          <p:cNvPr id="5" name="Označba mesta vsebine 2"/>
          <p:cNvSpPr>
            <a:spLocks noGrp="1"/>
          </p:cNvSpPr>
          <p:nvPr>
            <p:ph idx="1"/>
          </p:nvPr>
        </p:nvSpPr>
        <p:spPr>
          <a:xfrm>
            <a:off x="362274" y="1976431"/>
            <a:ext cx="11664625" cy="4331428"/>
          </a:xfrm>
        </p:spPr>
        <p:txBody>
          <a:bodyPr>
            <a:normAutofit fontScale="925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Gain physical access to salon </a:t>
            </a:r>
            <a:r>
              <a:rPr lang="en-US" sz="3200" dirty="0" err="1">
                <a:latin typeface="Garamond"/>
                <a:cs typeface="Garamond"/>
                <a:sym typeface="Garamond" pitchFamily="18" charset="0"/>
              </a:rPr>
              <a:t>Janchy</a:t>
            </a:r>
            <a:r>
              <a:rPr lang="en-US" sz="3200" dirty="0">
                <a:latin typeface="Garamond"/>
                <a:cs typeface="Garamond"/>
                <a:sym typeface="Garamond" pitchFamily="18" charset="0"/>
              </a:rPr>
              <a:t>. Find an opportunity to insert a rubber ducky / malware package / keylogger into the system.</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One way to go about it would be to simply get a hair cutting appointment.</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Get to the salon and say that you have a number of photos of what you wanted to look like on this here USB key. </a:t>
            </a:r>
          </a:p>
          <a:p>
            <a:pPr lvl="1">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Another solution would be to send phishing links in the comments section of the ”making an appointment” web form.</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overall goal would be to gain access to </a:t>
            </a:r>
            <a:r>
              <a:rPr lang="en-US" sz="3200" dirty="0" err="1">
                <a:latin typeface="Garamond"/>
                <a:cs typeface="Garamond"/>
                <a:sym typeface="Garamond" pitchFamily="18" charset="0"/>
              </a:rPr>
              <a:t>Janja’s</a:t>
            </a:r>
            <a:r>
              <a:rPr lang="en-US" sz="3200" dirty="0">
                <a:latin typeface="Garamond"/>
                <a:cs typeface="Garamond"/>
                <a:sym typeface="Garamond" pitchFamily="18" charset="0"/>
              </a:rPr>
              <a:t> Mailbox.</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9150662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62275" y="1307246"/>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2j. Step 3: ATTACK VECTORS (SOC ENG – petty cash)</a:t>
            </a:r>
          </a:p>
        </p:txBody>
      </p:sp>
      <p:sp>
        <p:nvSpPr>
          <p:cNvPr id="5" name="Označba mesta vsebine 2"/>
          <p:cNvSpPr>
            <a:spLocks noGrp="1"/>
          </p:cNvSpPr>
          <p:nvPr>
            <p:ph idx="1"/>
          </p:nvPr>
        </p:nvSpPr>
        <p:spPr>
          <a:xfrm>
            <a:off x="362274" y="2044700"/>
            <a:ext cx="11664625" cy="4263158"/>
          </a:xfrm>
        </p:spPr>
        <p:txBody>
          <a:bodyPr>
            <a:normAutofit fontScale="62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Janja (we have her mail and business address) receives an email from the “</a:t>
            </a:r>
            <a:r>
              <a:rPr lang="en-US" sz="3200" dirty="0">
                <a:solidFill>
                  <a:srgbClr val="E12F29"/>
                </a:solidFill>
                <a:latin typeface="Garamond"/>
                <a:cs typeface="Garamond"/>
                <a:sym typeface="Garamond" pitchFamily="18" charset="0"/>
              </a:rPr>
              <a:t>information commissioners office</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In it, “</a:t>
            </a:r>
            <a:r>
              <a:rPr lang="en-US" sz="3200" dirty="0">
                <a:solidFill>
                  <a:srgbClr val="E12F29"/>
                </a:solidFill>
                <a:latin typeface="Garamond"/>
                <a:cs typeface="Garamond"/>
                <a:sym typeface="Garamond" pitchFamily="18" charset="0"/>
              </a:rPr>
              <a:t>Andrej </a:t>
            </a:r>
            <a:r>
              <a:rPr lang="en-US" sz="3200" dirty="0" err="1">
                <a:solidFill>
                  <a:srgbClr val="E12F29"/>
                </a:solidFill>
                <a:latin typeface="Garamond"/>
                <a:cs typeface="Garamond"/>
                <a:sym typeface="Garamond" pitchFamily="18" charset="0"/>
              </a:rPr>
              <a:t>Tomšič</a:t>
            </a:r>
            <a:r>
              <a:rPr lang="en-US" sz="3200" dirty="0">
                <a:latin typeface="Garamond"/>
                <a:cs typeface="Garamond"/>
                <a:sym typeface="Garamond" pitchFamily="18" charset="0"/>
              </a:rPr>
              <a:t>” (an actual ICO deputy), tells her the ICO is about to start an investigation into the GDPR breach and outlines the reasons.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Janja is told that she should immediately provide a privacy notice on her page and pay a fine, before she gets into real trouble.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fine is </a:t>
            </a:r>
            <a:r>
              <a:rPr lang="en-US" sz="3200" dirty="0">
                <a:solidFill>
                  <a:srgbClr val="E12F29"/>
                </a:solidFill>
                <a:latin typeface="Garamond"/>
                <a:cs typeface="Garamond"/>
                <a:sym typeface="Garamond" pitchFamily="18" charset="0"/>
              </a:rPr>
              <a:t>500 EUR</a:t>
            </a:r>
            <a:r>
              <a:rPr lang="en-US" sz="3200" dirty="0">
                <a:latin typeface="Garamond"/>
                <a:cs typeface="Garamond"/>
                <a:sym typeface="Garamond" pitchFamily="18" charset="0"/>
              </a:rPr>
              <a:t>. It is not worth contesting this as any lawyer would charge more.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email contains a link to a “form” one needs to fill out. Drive by malware. </a:t>
            </a:r>
            <a:r>
              <a:rPr lang="en-US" sz="3200" dirty="0">
                <a:solidFill>
                  <a:srgbClr val="E12F29"/>
                </a:solidFill>
                <a:latin typeface="Garamond"/>
                <a:cs typeface="Garamond"/>
                <a:sym typeface="Garamond" pitchFamily="18" charset="0"/>
              </a:rPr>
              <a:t>PWNED</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email contains instructions on how to install a specific extension that “checks a webpage for GDPR compliance”. It is actually an RDP trojan / keylogger. </a:t>
            </a:r>
            <a:r>
              <a:rPr lang="en-US" sz="3200" dirty="0">
                <a:solidFill>
                  <a:srgbClr val="E12F29"/>
                </a:solidFill>
                <a:latin typeface="Garamond"/>
                <a:cs typeface="Garamond"/>
                <a:sym typeface="Garamond" pitchFamily="18" charset="0"/>
              </a:rPr>
              <a:t>PWNED</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email contains instructions on how to pay the fine (the bank account is an online banking service, the money instantly transferred to Russia or China). </a:t>
            </a:r>
            <a:r>
              <a:rPr lang="en-US" sz="3200" dirty="0">
                <a:solidFill>
                  <a:srgbClr val="E12F29"/>
                </a:solidFill>
                <a:latin typeface="Garamond"/>
                <a:cs typeface="Garamond"/>
                <a:sym typeface="Garamond" pitchFamily="18" charset="0"/>
              </a:rPr>
              <a:t>PWNED</a:t>
            </a:r>
            <a:r>
              <a:rPr lang="en-US" sz="3200" dirty="0">
                <a:latin typeface="Garamond"/>
                <a:cs typeface="Garamond"/>
                <a:sym typeface="Garamond" pitchFamily="18" charset="0"/>
              </a:rPr>
              <a:t>.</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41013981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62275" y="1307246"/>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2k. Step 3: ATTACK VECTORS (SOC ENG – blackmail)</a:t>
            </a:r>
          </a:p>
        </p:txBody>
      </p:sp>
      <p:sp>
        <p:nvSpPr>
          <p:cNvPr id="5" name="Označba mesta vsebine 2"/>
          <p:cNvSpPr>
            <a:spLocks noGrp="1"/>
          </p:cNvSpPr>
          <p:nvPr>
            <p:ph idx="1"/>
          </p:nvPr>
        </p:nvSpPr>
        <p:spPr>
          <a:xfrm>
            <a:off x="362274" y="2044700"/>
            <a:ext cx="11664625" cy="4263158"/>
          </a:xfrm>
        </p:spPr>
        <p:txBody>
          <a:bodyPr>
            <a:normAutofit fontScale="85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solidFill>
                  <a:srgbClr val="E12F29"/>
                </a:solidFill>
                <a:latin typeface="Garamond"/>
                <a:cs typeface="Garamond"/>
                <a:sym typeface="Garamond" pitchFamily="18" charset="0"/>
              </a:rPr>
              <a:t>Janja</a:t>
            </a:r>
            <a:r>
              <a:rPr lang="en-US" sz="3200" dirty="0">
                <a:latin typeface="Garamond"/>
                <a:cs typeface="Garamond"/>
                <a:sym typeface="Garamond" pitchFamily="18" charset="0"/>
              </a:rPr>
              <a:t> (we have her mail and business address) receives an email from an unknown source.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In it, Janja is told how much she is on the hook for (jail time, large fines, etc. All true, by the way) if the ICO is notified.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Now, she has a choice. Either </a:t>
            </a:r>
            <a:r>
              <a:rPr lang="en-US" sz="3200" i="1" dirty="0">
                <a:latin typeface="Garamond"/>
                <a:cs typeface="Garamond"/>
                <a:sym typeface="Garamond" pitchFamily="18" charset="0"/>
              </a:rPr>
              <a:t>do nothing and get ruined</a:t>
            </a:r>
            <a:r>
              <a:rPr lang="en-US" sz="3200" dirty="0">
                <a:latin typeface="Garamond"/>
                <a:cs typeface="Garamond"/>
                <a:sym typeface="Garamond" pitchFamily="18" charset="0"/>
              </a:rPr>
              <a:t>, OR </a:t>
            </a:r>
            <a:r>
              <a:rPr lang="en-US" sz="3200" i="1" dirty="0">
                <a:latin typeface="Garamond"/>
                <a:cs typeface="Garamond"/>
                <a:sym typeface="Garamond" pitchFamily="18" charset="0"/>
              </a:rPr>
              <a:t>send a phishing email to her husband, Oliver</a:t>
            </a:r>
            <a:r>
              <a:rPr lang="en-US" sz="3200" dirty="0">
                <a:latin typeface="Garamond"/>
                <a:cs typeface="Garamond"/>
                <a:sym typeface="Garamond" pitchFamily="18" charset="0"/>
              </a:rPr>
              <a:t>. If she tells anyone or Oliver doesn’t open the email, the ICO gets notified about the breach.</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email contains a payload, something like: </a:t>
            </a:r>
            <a:r>
              <a:rPr lang="en-US" sz="3200" dirty="0" err="1">
                <a:solidFill>
                  <a:srgbClr val="E12F29"/>
                </a:solidFill>
                <a:latin typeface="Garamond"/>
                <a:cs typeface="Garamond"/>
                <a:sym typeface="Garamond" pitchFamily="18" charset="0"/>
              </a:rPr>
              <a:t>emotet</a:t>
            </a:r>
            <a:r>
              <a:rPr lang="en-US" sz="3200" dirty="0">
                <a:latin typeface="Garamond"/>
                <a:cs typeface="Garamond"/>
                <a:sym typeface="Garamond" pitchFamily="18" charset="0"/>
              </a:rPr>
              <a:t>, formerly banking malware that analyses the targets inbox, learns their writing style and phishes on.</a:t>
            </a:r>
          </a:p>
          <a:p>
            <a:pPr>
              <a:lnSpc>
                <a:spcPct val="120000"/>
              </a:lnSpc>
              <a:spcBef>
                <a:spcPts val="536"/>
              </a:spcBef>
              <a:buClr>
                <a:srgbClr val="FF0000"/>
              </a:buClr>
              <a:buSzPct val="70000"/>
              <a:buFont typeface="Wingdings" panose="05000000000000000000" pitchFamily="2" charset="2"/>
              <a:buChar char="§"/>
              <a:defRPr/>
            </a:pPr>
            <a:endParaRPr lang="en-US"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5389277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48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62275" y="1307246"/>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2k. Step 3: ATTACK VECTORS (SOC ENG – blackmail)</a:t>
            </a:r>
          </a:p>
        </p:txBody>
      </p:sp>
      <p:sp>
        <p:nvSpPr>
          <p:cNvPr id="5" name="Označba mesta vsebine 2"/>
          <p:cNvSpPr>
            <a:spLocks noGrp="1"/>
          </p:cNvSpPr>
          <p:nvPr>
            <p:ph idx="1"/>
          </p:nvPr>
        </p:nvSpPr>
        <p:spPr>
          <a:xfrm>
            <a:off x="362274" y="2044700"/>
            <a:ext cx="11664625" cy="4263158"/>
          </a:xfrm>
        </p:spPr>
        <p:txBody>
          <a:bodyPr>
            <a:normAutofit fontScale="85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In previous steps we get access to someone’s inbox. Either </a:t>
            </a:r>
            <a:r>
              <a:rPr lang="en-US" sz="3200" dirty="0" err="1">
                <a:latin typeface="Garamond"/>
                <a:cs typeface="Garamond"/>
                <a:sym typeface="Garamond" pitchFamily="18" charset="0"/>
              </a:rPr>
              <a:t>Janja’s</a:t>
            </a:r>
            <a:r>
              <a:rPr lang="en-US" sz="3200" dirty="0">
                <a:latin typeface="Garamond"/>
                <a:cs typeface="Garamond"/>
                <a:sym typeface="Garamond" pitchFamily="18" charset="0"/>
              </a:rPr>
              <a:t> or Oliver’s.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We look at the emails, writing style, upcoming events, ongoing conversations…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interim goal is Oliver. The final destination is Barbara </a:t>
            </a:r>
            <a:r>
              <a:rPr lang="en-US" sz="3200" dirty="0" err="1">
                <a:latin typeface="Garamond"/>
                <a:cs typeface="Garamond"/>
                <a:sym typeface="Garamond" pitchFamily="18" charset="0"/>
              </a:rPr>
              <a:t>Domicelj</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Depending on the information from step 2, we construct a phishing email that is mostly true (actual dates, correct names, documents that should actually require Barbara’s approval…), but contains malware.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If Oliver never, ever, writes to Barbara, we look through Oliver’s mailbox and find someone who connects Oliver and Barbara. We exploit them.</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are always ways to circumvent mechanical protection! </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9589360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p:cNvSpPr txBox="1"/>
          <p:nvPr/>
        </p:nvSpPr>
        <p:spPr>
          <a:xfrm>
            <a:off x="5122258" y="4088522"/>
            <a:ext cx="7150662" cy="923330"/>
          </a:xfrm>
          <a:prstGeom prst="rect">
            <a:avLst/>
          </a:prstGeom>
          <a:noFill/>
        </p:spPr>
        <p:txBody>
          <a:bodyPr wrap="square" rtlCol="0">
            <a:spAutoFit/>
          </a:bodyPr>
          <a:lstStyle/>
          <a:p>
            <a:pPr algn="ctr"/>
            <a:r>
              <a:rPr lang="en-GB" sz="5400" b="1" dirty="0">
                <a:solidFill>
                  <a:schemeClr val="bg1"/>
                </a:solidFill>
                <a:latin typeface="Garamond" charset="0"/>
                <a:ea typeface="Garamond" charset="0"/>
                <a:cs typeface="Garamond" charset="0"/>
              </a:rPr>
              <a:t>An IOT example</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49</a:t>
            </a:fld>
            <a:endParaRPr lang="sl-SI"/>
          </a:p>
        </p:txBody>
      </p:sp>
    </p:spTree>
    <p:extLst>
      <p:ext uri="{BB962C8B-B14F-4D97-AF65-F5344CB8AC3E}">
        <p14:creationId xmlns:p14="http://schemas.microsoft.com/office/powerpoint/2010/main" val="489538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INFOSEC (the </a:t>
            </a:r>
            <a:r>
              <a:rPr lang="en-US" sz="3600" i="1" dirty="0">
                <a:solidFill>
                  <a:srgbClr val="E12F29"/>
                </a:solidFill>
                <a:latin typeface="Garamond" panose="02020404030301010803" pitchFamily="18" charset="0"/>
              </a:rPr>
              <a:t>‘about’</a:t>
            </a:r>
            <a:r>
              <a:rPr lang="en-US" sz="3600" dirty="0">
                <a:solidFill>
                  <a:srgbClr val="E12F29"/>
                </a:solidFill>
                <a:latin typeface="Garamond" panose="02020404030301010803" pitchFamily="18" charset="0"/>
              </a:rPr>
              <a:t> page)</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5" y="1976431"/>
            <a:ext cx="7977996" cy="4331428"/>
          </a:xfrm>
        </p:spPr>
        <p:txBody>
          <a:bodyPr>
            <a:normAutofit fontScale="70000" lnSpcReduction="20000"/>
          </a:bodyPr>
          <a:lstStyle/>
          <a:p>
            <a:pPr>
              <a:lnSpc>
                <a:spcPct val="120000"/>
              </a:lnSpc>
              <a:buClr>
                <a:srgbClr val="FF3300"/>
              </a:buClr>
              <a:buFont typeface="Wingdings" panose="05000000000000000000" pitchFamily="2" charset="2"/>
              <a:buChar char="§"/>
            </a:pPr>
            <a:r>
              <a:rPr lang="en-US" sz="3385" dirty="0">
                <a:solidFill>
                  <a:srgbClr val="E12F29"/>
                </a:solidFill>
                <a:latin typeface="Garamond" panose="02020404030301010803" pitchFamily="18" charset="0"/>
              </a:rPr>
              <a:t>Informational Security </a:t>
            </a:r>
            <a:r>
              <a:rPr lang="en-US" sz="3385" dirty="0">
                <a:latin typeface="Garamond" panose="02020404030301010803" pitchFamily="18" charset="0"/>
              </a:rPr>
              <a:t>- appreciable percentage of 1st World Countries GDP (UK – 1.9 billion over 2017-2019; US – 66 billion in 2018).</a:t>
            </a:r>
          </a:p>
          <a:p>
            <a:pPr>
              <a:lnSpc>
                <a:spcPct val="120000"/>
              </a:lnSpc>
              <a:buClr>
                <a:srgbClr val="FF3300"/>
              </a:buClr>
              <a:buFont typeface="Wingdings" panose="05000000000000000000" pitchFamily="2" charset="2"/>
              <a:buChar char="§"/>
            </a:pPr>
            <a:r>
              <a:rPr lang="en-US" sz="3385" dirty="0">
                <a:latin typeface="Garamond" panose="02020404030301010803" pitchFamily="18" charset="0"/>
              </a:rPr>
              <a:t>The </a:t>
            </a:r>
            <a:r>
              <a:rPr lang="en-US" sz="3385" dirty="0">
                <a:solidFill>
                  <a:srgbClr val="E12F29"/>
                </a:solidFill>
                <a:latin typeface="Garamond" panose="02020404030301010803" pitchFamily="18" charset="0"/>
              </a:rPr>
              <a:t>global market </a:t>
            </a:r>
            <a:r>
              <a:rPr lang="en-US" sz="3385" dirty="0">
                <a:latin typeface="Garamond" panose="02020404030301010803" pitchFamily="18" charset="0"/>
              </a:rPr>
              <a:t>for cybersecurity is estimated to be worth $1 trillion (cumulatively 2017-2021).</a:t>
            </a:r>
          </a:p>
          <a:p>
            <a:pPr>
              <a:lnSpc>
                <a:spcPct val="120000"/>
              </a:lnSpc>
              <a:buClr>
                <a:srgbClr val="FF3300"/>
              </a:buClr>
              <a:buFont typeface="Wingdings" panose="05000000000000000000" pitchFamily="2" charset="2"/>
              <a:buChar char="§"/>
            </a:pPr>
            <a:r>
              <a:rPr lang="en-US" sz="3385" dirty="0">
                <a:solidFill>
                  <a:srgbClr val="E12F29"/>
                </a:solidFill>
                <a:latin typeface="Garamond" panose="02020404030301010803" pitchFamily="18" charset="0"/>
              </a:rPr>
              <a:t>Growth industry </a:t>
            </a:r>
            <a:r>
              <a:rPr lang="en-US" sz="3385" dirty="0">
                <a:latin typeface="Garamond" panose="02020404030301010803" pitchFamily="18" charset="0"/>
              </a:rPr>
              <a:t>(2004 – $3.5 billion, 2018 - $114 billion).</a:t>
            </a:r>
          </a:p>
          <a:p>
            <a:pPr>
              <a:lnSpc>
                <a:spcPct val="120000"/>
              </a:lnSpc>
              <a:buClr>
                <a:srgbClr val="FF3300"/>
              </a:buClr>
              <a:buFont typeface="Wingdings" panose="05000000000000000000" pitchFamily="2" charset="2"/>
              <a:buChar char="§"/>
            </a:pPr>
            <a:r>
              <a:rPr lang="en-US" sz="3385" dirty="0">
                <a:solidFill>
                  <a:srgbClr val="E12F29"/>
                </a:solidFill>
                <a:latin typeface="Garamond" panose="02020404030301010803" pitchFamily="18" charset="0"/>
              </a:rPr>
              <a:t>(QUIZ) </a:t>
            </a:r>
            <a:r>
              <a:rPr lang="en-US" sz="3385" dirty="0">
                <a:latin typeface="Garamond" panose="02020404030301010803" pitchFamily="18" charset="0"/>
              </a:rPr>
              <a:t>What can we infer from this?</a:t>
            </a:r>
          </a:p>
          <a:p>
            <a:pPr lvl="1">
              <a:lnSpc>
                <a:spcPct val="120000"/>
              </a:lnSpc>
              <a:buClr>
                <a:srgbClr val="FF3300"/>
              </a:buClr>
              <a:buFont typeface="Wingdings" panose="05000000000000000000" pitchFamily="2" charset="2"/>
              <a:buChar char="§"/>
            </a:pPr>
            <a:r>
              <a:rPr lang="en-US" sz="3385" dirty="0">
                <a:latin typeface="Garamond" panose="02020404030301010803" pitchFamily="18" charset="0"/>
              </a:rPr>
              <a:t>…this is like the crypto currency boom. Some solutions are adequate, and some only make money for the providers.</a:t>
            </a:r>
          </a:p>
          <a:p>
            <a:pPr>
              <a:buClr>
                <a:srgbClr val="FF3300"/>
              </a:buClr>
              <a:buFont typeface="Wingdings" panose="05000000000000000000" pitchFamily="2" charset="2"/>
              <a:buChar char="§"/>
            </a:pPr>
            <a:endParaRPr lang="sl-SI" dirty="0">
              <a:latin typeface="Garamond" panose="02020404030301010803" pitchFamily="18" charset="0"/>
            </a:endParaRPr>
          </a:p>
          <a:p>
            <a:pPr>
              <a:spcBef>
                <a:spcPts val="536"/>
              </a:spcBef>
              <a:buClr>
                <a:srgbClr val="FF3300"/>
              </a:buClr>
              <a:buSzPct val="70000"/>
              <a:buFont typeface="Wingdings" panose="05000000000000000000" pitchFamily="2" charset="2"/>
              <a:buChar char="§"/>
              <a:defRPr/>
            </a:pPr>
            <a:endParaRPr lang="en-US" sz="2800" dirty="0">
              <a:latin typeface="Garamond" panose="02020404030301010803" pitchFamily="18" charset="0"/>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8" name="Picture Placeholder 8" descr="A picture containing fence, sitting, outdoor, man&#10;&#10;Description automatically generated">
            <a:extLst>
              <a:ext uri="{FF2B5EF4-FFF2-40B4-BE49-F238E27FC236}">
                <a16:creationId xmlns:a16="http://schemas.microsoft.com/office/drawing/2014/main" id="{D62FA074-18A1-4C95-B0F2-C50FB4A3CEDE}"/>
              </a:ext>
            </a:extLst>
          </p:cNvPr>
          <p:cNvPicPr>
            <a:picLocks noChangeAspect="1"/>
          </p:cNvPicPr>
          <p:nvPr/>
        </p:nvPicPr>
        <p:blipFill rotWithShape="1">
          <a:blip r:embed="rId3">
            <a:extLst>
              <a:ext uri="{28A0092B-C50C-407E-A947-70E740481C1C}">
                <a14:useLocalDpi xmlns:a14="http://schemas.microsoft.com/office/drawing/2010/main" val="0"/>
              </a:ext>
            </a:extLst>
          </a:blip>
          <a:srcRect l="24481" r="24481"/>
          <a:stretch/>
        </p:blipFill>
        <p:spPr>
          <a:xfrm>
            <a:off x="8535875" y="1307175"/>
            <a:ext cx="3559871" cy="464539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056357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466DC1-46D2-45F6-950E-31DB23F6D0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0625" y="1155950"/>
            <a:ext cx="3381375" cy="3381375"/>
          </a:xfrm>
          <a:prstGeom prst="rect">
            <a:avLst/>
          </a:prstGeom>
        </p:spPr>
      </p:pic>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50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3a. Use of forensics to craft an attack</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5" y="1976431"/>
            <a:ext cx="8905756"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sl-SI" sz="3200" dirty="0" err="1">
                <a:latin typeface="Garamond"/>
                <a:cs typeface="Garamond"/>
                <a:sym typeface="Garamond" pitchFamily="18" charset="0"/>
              </a:rPr>
              <a:t>MiSafes</a:t>
            </a:r>
            <a:r>
              <a:rPr lang="en-GB" sz="3200" dirty="0">
                <a:latin typeface="Garamond"/>
                <a:cs typeface="Garamond"/>
                <a:sym typeface="Garamond" pitchFamily="18" charset="0"/>
              </a:rPr>
              <a:t> “smart” watch for children</a:t>
            </a:r>
            <a:r>
              <a:rPr lang="sl-SI" sz="3200" dirty="0">
                <a:latin typeface="Garamond"/>
                <a:cs typeface="Garamond"/>
                <a:sym typeface="Garamond" pitchFamily="18" charset="0"/>
              </a:rPr>
              <a:t>. </a:t>
            </a:r>
            <a:r>
              <a:rPr lang="en-GB" sz="3200" dirty="0">
                <a:latin typeface="Garamond"/>
                <a:cs typeface="Garamond"/>
                <a:sym typeface="Garamond" pitchFamily="18" charset="0"/>
              </a:rPr>
              <a:t>Has a GPS and Bluetooth. Prevents calls from strangers, notifies parents when the child leaves a protected area (like school).</a:t>
            </a:r>
          </a:p>
          <a:p>
            <a:pPr>
              <a:lnSpc>
                <a:spcPct val="120000"/>
              </a:lnSpc>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Product with best intentions in mind. But a total </a:t>
            </a:r>
            <a:r>
              <a:rPr lang="en-GB" sz="3200" i="1" dirty="0" err="1">
                <a:latin typeface="Garamond"/>
                <a:cs typeface="Garamond"/>
                <a:sym typeface="Garamond" pitchFamily="18" charset="0"/>
              </a:rPr>
              <a:t>omnishables</a:t>
            </a:r>
            <a:r>
              <a:rPr lang="en-GB" sz="3200" dirty="0">
                <a:latin typeface="Garamond"/>
                <a:cs typeface="Garamond"/>
                <a:sym typeface="Garamond" pitchFamily="18" charset="0"/>
              </a:rPr>
              <a:t> of implementation.</a:t>
            </a:r>
            <a:r>
              <a:rPr lang="sl-SI" sz="3200" dirty="0">
                <a:latin typeface="Garamond"/>
                <a:cs typeface="Garamond"/>
                <a:sym typeface="Garamond" pitchFamily="18" charset="0"/>
              </a:rPr>
              <a:t> </a:t>
            </a:r>
            <a:endParaRPr lang="en-GB" sz="3200"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Consequence</a:t>
            </a:r>
            <a:r>
              <a:rPr lang="sl-SI" sz="3200" dirty="0">
                <a:latin typeface="Garamond"/>
                <a:cs typeface="Garamond"/>
                <a:sym typeface="Garamond" pitchFamily="18" charset="0"/>
              </a:rPr>
              <a:t>: </a:t>
            </a:r>
            <a:r>
              <a:rPr lang="en-GB" sz="3200" dirty="0">
                <a:latin typeface="Garamond"/>
                <a:cs typeface="Garamond"/>
                <a:sym typeface="Garamond" pitchFamily="18" charset="0"/>
              </a:rPr>
              <a:t>A godsend to paedophiles everywhere. </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6519083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466DC1-46D2-45F6-950E-31DB23F6D0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6539" y="20833"/>
            <a:ext cx="2115461" cy="2115461"/>
          </a:xfrm>
          <a:prstGeom prst="rect">
            <a:avLst/>
          </a:prstGeom>
        </p:spPr>
      </p:pic>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51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3b. Use of forensics to craft an attack</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728125"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Through the use of a traffic analyser researchers (in Cambridge) find:</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Communications are sent unencrypted. </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The user records are not sandboxed.</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Each user gets a sequential user id number.</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The watch reports an id of the user. Unencrypted.</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Commands are sent to the watch unencrypted with a prefix of the id.</a:t>
            </a:r>
          </a:p>
          <a:p>
            <a:pPr>
              <a:lnSpc>
                <a:spcPct val="120000"/>
              </a:lnSpc>
              <a:spcBef>
                <a:spcPts val="536"/>
              </a:spcBef>
              <a:buClr>
                <a:srgbClr val="FF0000"/>
              </a:buClr>
              <a:buSzPct val="70000"/>
              <a:buFont typeface="Wingdings" panose="05000000000000000000" pitchFamily="2" charset="2"/>
              <a:buChar char="§"/>
              <a:defRPr/>
            </a:pP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8086037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52</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3c. Use of forensics to craft an attack</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728125" cy="4331428"/>
          </a:xfrm>
        </p:spPr>
        <p:txBody>
          <a:bodyPr>
            <a:normAutofit fontScale="92500" lnSpcReduction="10000"/>
          </a:bodyPr>
          <a:lstStyle/>
          <a:p>
            <a:pPr>
              <a:lnSpc>
                <a:spcPct val="120000"/>
              </a:lnSpc>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Consequences:</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Researchers create a webapp which superimposes all users of </a:t>
            </a:r>
            <a:r>
              <a:rPr lang="en-GB" sz="2800" dirty="0" err="1">
                <a:solidFill>
                  <a:srgbClr val="E12F29"/>
                </a:solidFill>
                <a:latin typeface="Garamond"/>
                <a:cs typeface="Garamond"/>
                <a:sym typeface="Garamond" pitchFamily="18" charset="0"/>
              </a:rPr>
              <a:t>MiSafes</a:t>
            </a:r>
            <a:r>
              <a:rPr lang="en-GB" sz="2800" dirty="0">
                <a:latin typeface="Garamond"/>
                <a:cs typeface="Garamond"/>
                <a:sym typeface="Garamond" pitchFamily="18" charset="0"/>
              </a:rPr>
              <a:t> on </a:t>
            </a:r>
            <a:r>
              <a:rPr lang="en-GB" sz="2800" b="1" dirty="0">
                <a:solidFill>
                  <a:srgbClr val="E12F29"/>
                </a:solidFill>
                <a:latin typeface="Garamond"/>
                <a:cs typeface="Garamond"/>
                <a:sym typeface="Garamond" pitchFamily="18" charset="0"/>
              </a:rPr>
              <a:t>a local map with names of children and their photos tracking in real time</a:t>
            </a:r>
            <a:r>
              <a:rPr lang="en-GB" sz="2800" dirty="0">
                <a:latin typeface="Garamond"/>
                <a:cs typeface="Garamond"/>
                <a:sym typeface="Garamond" pitchFamily="18" charset="0"/>
              </a:rPr>
              <a:t>. It is like going to a candy store for child abusers. You can pick favourites!</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Anyone can </a:t>
            </a:r>
            <a:r>
              <a:rPr lang="en-GB" sz="2800" b="1" dirty="0">
                <a:solidFill>
                  <a:srgbClr val="E12F29"/>
                </a:solidFill>
                <a:latin typeface="Garamond"/>
                <a:cs typeface="Garamond"/>
                <a:sym typeface="Garamond" pitchFamily="18" charset="0"/>
              </a:rPr>
              <a:t>turn on the </a:t>
            </a:r>
            <a:r>
              <a:rPr lang="en-GB" sz="2800" b="1" dirty="0" err="1">
                <a:solidFill>
                  <a:srgbClr val="E12F29"/>
                </a:solidFill>
                <a:latin typeface="Garamond"/>
                <a:cs typeface="Garamond"/>
                <a:sym typeface="Garamond" pitchFamily="18" charset="0"/>
              </a:rPr>
              <a:t>MiSafes</a:t>
            </a:r>
            <a:r>
              <a:rPr lang="en-GB" sz="2800" b="1" dirty="0">
                <a:solidFill>
                  <a:srgbClr val="E12F29"/>
                </a:solidFill>
                <a:latin typeface="Garamond"/>
                <a:cs typeface="Garamond"/>
                <a:sym typeface="Garamond" pitchFamily="18" charset="0"/>
              </a:rPr>
              <a:t> mic remotely and record conversations</a:t>
            </a:r>
            <a:r>
              <a:rPr lang="en-GB" sz="2800" dirty="0">
                <a:latin typeface="Garamond"/>
                <a:cs typeface="Garamond"/>
                <a:sym typeface="Garamond" pitchFamily="18" charset="0"/>
              </a:rPr>
              <a:t>.</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Anyone can </a:t>
            </a:r>
            <a:r>
              <a:rPr lang="en-GB" sz="2800" dirty="0">
                <a:solidFill>
                  <a:srgbClr val="E12F29"/>
                </a:solidFill>
                <a:latin typeface="Garamond"/>
                <a:cs typeface="Garamond"/>
                <a:sym typeface="Garamond" pitchFamily="18" charset="0"/>
              </a:rPr>
              <a:t>spoof any phone number to appear as if the call is coming from parents</a:t>
            </a:r>
            <a:r>
              <a:rPr lang="en-GB" sz="2800" dirty="0">
                <a:latin typeface="Garamond"/>
                <a:cs typeface="Garamond"/>
                <a:sym typeface="Garamond" pitchFamily="18" charset="0"/>
              </a:rPr>
              <a:t>.</a:t>
            </a:r>
          </a:p>
          <a:p>
            <a:pPr lvl="1">
              <a:lnSpc>
                <a:spcPct val="120000"/>
              </a:lnSpc>
              <a:spcBef>
                <a:spcPts val="536"/>
              </a:spcBef>
              <a:buClr>
                <a:srgbClr val="FF0000"/>
              </a:buClr>
              <a:buSzPct val="70000"/>
              <a:buFont typeface="Wingdings" panose="05000000000000000000" pitchFamily="2" charset="2"/>
              <a:buChar char="§"/>
              <a:defRPr/>
            </a:pPr>
            <a:r>
              <a:rPr lang="en-GB" sz="2800" dirty="0">
                <a:latin typeface="Garamond"/>
                <a:cs typeface="Garamond"/>
                <a:sym typeface="Garamond" pitchFamily="18" charset="0"/>
              </a:rPr>
              <a:t>Anyone can </a:t>
            </a:r>
            <a:r>
              <a:rPr lang="en-GB" sz="2800" dirty="0">
                <a:solidFill>
                  <a:srgbClr val="E12F29"/>
                </a:solidFill>
                <a:latin typeface="Garamond"/>
                <a:cs typeface="Garamond"/>
                <a:sym typeface="Garamond" pitchFamily="18" charset="0"/>
              </a:rPr>
              <a:t>remotely change the safe zone parameters, so that everywhere else is a safe zone</a:t>
            </a:r>
            <a:r>
              <a:rPr lang="en-GB" sz="2800" dirty="0">
                <a:latin typeface="Garamond"/>
                <a:cs typeface="Garamond"/>
                <a:sym typeface="Garamond" pitchFamily="18" charset="0"/>
              </a:rPr>
              <a:t> (so no notification when child leaves, say, school).</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11693583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p:cNvSpPr txBox="1"/>
          <p:nvPr/>
        </p:nvSpPr>
        <p:spPr>
          <a:xfrm>
            <a:off x="5122258" y="4088522"/>
            <a:ext cx="7150662" cy="1754326"/>
          </a:xfrm>
          <a:prstGeom prst="rect">
            <a:avLst/>
          </a:prstGeom>
          <a:noFill/>
        </p:spPr>
        <p:txBody>
          <a:bodyPr wrap="square" rtlCol="0">
            <a:spAutoFit/>
          </a:bodyPr>
          <a:lstStyle/>
          <a:p>
            <a:pPr algn="ctr"/>
            <a:r>
              <a:rPr lang="en-GB" sz="5400" b="1" dirty="0">
                <a:solidFill>
                  <a:schemeClr val="bg1"/>
                </a:solidFill>
                <a:latin typeface="Garamond" charset="0"/>
                <a:ea typeface="Garamond" charset="0"/>
                <a:cs typeface="Garamond" charset="0"/>
              </a:rPr>
              <a:t>An investigative example</a:t>
            </a:r>
            <a:endParaRPr lang="sl-SI" sz="5400" b="1" dirty="0">
              <a:solidFill>
                <a:schemeClr val="bg1"/>
              </a:solidFill>
              <a:latin typeface="Garamond" charset="0"/>
              <a:ea typeface="Garamond" charset="0"/>
              <a:cs typeface="Garamond" charset="0"/>
            </a:endParaRPr>
          </a:p>
        </p:txBody>
      </p:sp>
      <p:sp>
        <p:nvSpPr>
          <p:cNvPr id="6" name="Označba mesta številke diapozitiva 5"/>
          <p:cNvSpPr>
            <a:spLocks noGrp="1"/>
          </p:cNvSpPr>
          <p:nvPr>
            <p:ph type="sldNum" sz="quarter" idx="12"/>
          </p:nvPr>
        </p:nvSpPr>
        <p:spPr/>
        <p:txBody>
          <a:bodyPr/>
          <a:lstStyle/>
          <a:p>
            <a:fld id="{96766CA0-481E-4A77-99EC-C64FAE6E300B}" type="slidenum">
              <a:rPr lang="sl-SI" smtClean="0"/>
              <a:t>53</a:t>
            </a:fld>
            <a:endParaRPr lang="sl-SI"/>
          </a:p>
        </p:txBody>
      </p:sp>
    </p:spTree>
    <p:extLst>
      <p:ext uri="{BB962C8B-B14F-4D97-AF65-F5344CB8AC3E}">
        <p14:creationId xmlns:p14="http://schemas.microsoft.com/office/powerpoint/2010/main" val="42335949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75438F4-4130-45AE-80B7-470DAE700204}"/>
              </a:ext>
            </a:extLst>
          </p:cNvPr>
          <p:cNvSpPr>
            <a:spLocks noGrp="1"/>
          </p:cNvSpPr>
          <p:nvPr>
            <p:ph type="title"/>
          </p:nvPr>
        </p:nvSpPr>
        <p:spPr>
          <a:xfrm>
            <a:off x="512480" y="1373947"/>
            <a:ext cx="9578003" cy="598689"/>
          </a:xfrm>
        </p:spPr>
        <p:txBody>
          <a:bodyPr anchor="t">
            <a:normAutofit fontScale="90000"/>
          </a:bodyPr>
          <a:lstStyle/>
          <a:p>
            <a:r>
              <a:rPr lang="en-GB" dirty="0">
                <a:solidFill>
                  <a:srgbClr val="E12F29"/>
                </a:solidFill>
                <a:latin typeface="Garamond" panose="02020404030301010803" pitchFamily="18" charset="0"/>
              </a:rPr>
              <a:t>Set the scene</a:t>
            </a:r>
          </a:p>
        </p:txBody>
      </p:sp>
      <p:sp>
        <p:nvSpPr>
          <p:cNvPr id="9" name="Text Placeholder 8">
            <a:extLst>
              <a:ext uri="{FF2B5EF4-FFF2-40B4-BE49-F238E27FC236}">
                <a16:creationId xmlns:a16="http://schemas.microsoft.com/office/drawing/2014/main" id="{B81990D7-2FE4-4E30-8F5E-253AEBDA42CC}"/>
              </a:ext>
            </a:extLst>
          </p:cNvPr>
          <p:cNvSpPr>
            <a:spLocks noGrp="1"/>
          </p:cNvSpPr>
          <p:nvPr>
            <p:ph type="body" sz="quarter" idx="13"/>
          </p:nvPr>
        </p:nvSpPr>
        <p:spPr>
          <a:xfrm>
            <a:off x="451895" y="2074354"/>
            <a:ext cx="11579684" cy="4133927"/>
          </a:xfrm>
        </p:spPr>
        <p:txBody>
          <a:bodyPr>
            <a:normAutofit/>
          </a:bodyPr>
          <a:lstStyle/>
          <a:p>
            <a:pPr marL="452438" indent="-363538">
              <a:lnSpc>
                <a:spcPct val="110000"/>
              </a:lnSpc>
              <a:buClr>
                <a:srgbClr val="E12F29"/>
              </a:buClr>
              <a:buFont typeface="Wingdings" panose="05000000000000000000" pitchFamily="2" charset="2"/>
              <a:buChar char="§"/>
            </a:pPr>
            <a:r>
              <a:rPr lang="en-US" dirty="0">
                <a:latin typeface="Garamond" panose="02020404030301010803" pitchFamily="18" charset="0"/>
              </a:rPr>
              <a:t>As an example, I chose the Cambridge Analytica “scandal”, a well-known incident where Facebook indirectly interfered in the referendum on the UK's departure from the EU.</a:t>
            </a:r>
          </a:p>
          <a:p>
            <a:pPr marL="452438" indent="-363538">
              <a:lnSpc>
                <a:spcPct val="110000"/>
              </a:lnSpc>
              <a:buClr>
                <a:srgbClr val="E12F29"/>
              </a:buClr>
              <a:buFont typeface="Wingdings" panose="05000000000000000000" pitchFamily="2" charset="2"/>
              <a:buChar char="§"/>
            </a:pPr>
            <a:r>
              <a:rPr lang="en-US" dirty="0">
                <a:latin typeface="Garamond" panose="02020404030301010803" pitchFamily="18" charset="0"/>
              </a:rPr>
              <a:t>It is not a classic attack, but it is a good illustration of a forensic investigation and the mistakes made by the University of Cambridge.</a:t>
            </a:r>
          </a:p>
          <a:p>
            <a:pPr marL="452438" indent="-363538">
              <a:lnSpc>
                <a:spcPct val="110000"/>
              </a:lnSpc>
              <a:buClr>
                <a:srgbClr val="E12F29"/>
              </a:buClr>
              <a:buFont typeface="Wingdings" panose="05000000000000000000" pitchFamily="2" charset="2"/>
              <a:buChar char="§"/>
            </a:pPr>
            <a:r>
              <a:rPr lang="en-US" dirty="0">
                <a:latin typeface="Garamond" panose="02020404030301010803" pitchFamily="18" charset="0"/>
              </a:rPr>
              <a:t>I was one of the investigators, so I have first-hand experience with the case.</a:t>
            </a:r>
          </a:p>
          <a:p>
            <a:pPr marL="452438" indent="-363538">
              <a:lnSpc>
                <a:spcPct val="110000"/>
              </a:lnSpc>
              <a:buClr>
                <a:srgbClr val="E12F29"/>
              </a:buClr>
              <a:buFont typeface="Wingdings" panose="05000000000000000000" pitchFamily="2" charset="2"/>
              <a:buChar char="§"/>
            </a:pPr>
            <a:r>
              <a:rPr lang="en-US" dirty="0">
                <a:latin typeface="Garamond" panose="02020404030301010803" pitchFamily="18" charset="0"/>
              </a:rPr>
              <a:t>Since it is concluded and the results of the inquiry public, I can talk about it.</a:t>
            </a:r>
          </a:p>
        </p:txBody>
      </p:sp>
      <p:sp>
        <p:nvSpPr>
          <p:cNvPr id="6" name="Slide Number Placeholder 5">
            <a:extLst>
              <a:ext uri="{FF2B5EF4-FFF2-40B4-BE49-F238E27FC236}">
                <a16:creationId xmlns:a16="http://schemas.microsoft.com/office/drawing/2014/main" id="{90E7DE37-AFB1-428A-BCB2-AFA436055690}"/>
              </a:ext>
            </a:extLst>
          </p:cNvPr>
          <p:cNvSpPr>
            <a:spLocks noGrp="1"/>
          </p:cNvSpPr>
          <p:nvPr>
            <p:ph type="sldNum" sz="quarter" idx="19"/>
          </p:nvPr>
        </p:nvSpPr>
        <p:spPr>
          <a:xfrm>
            <a:off x="11342501" y="6379631"/>
            <a:ext cx="570679" cy="365126"/>
          </a:xfrm>
        </p:spPr>
        <p:txBody>
          <a:bodyPr anchor="ctr">
            <a:normAutofit/>
          </a:bodyPr>
          <a:lstStyle/>
          <a:p>
            <a:pPr>
              <a:spcAft>
                <a:spcPts val="635"/>
              </a:spcAft>
            </a:pPr>
            <a:fld id="{F2B02B4C-D462-4AEF-81D3-D31D2897BAED}" type="slidenum">
              <a:rPr lang="en-US" smtClean="0">
                <a:solidFill>
                  <a:schemeClr val="bg1"/>
                </a:solidFill>
              </a:rPr>
              <a:pPr>
                <a:spcAft>
                  <a:spcPts val="635"/>
                </a:spcAft>
              </a:pPr>
              <a:t>54</a:t>
            </a:fld>
            <a:r>
              <a:rPr lang="sl-SI" dirty="0">
                <a:solidFill>
                  <a:schemeClr val="bg1"/>
                </a:solidFill>
              </a:rPr>
              <a:t> </a:t>
            </a:r>
            <a:endParaRPr lang="en-US" dirty="0">
              <a:solidFill>
                <a:schemeClr val="bg1"/>
              </a:solidFill>
            </a:endParaRPr>
          </a:p>
        </p:txBody>
      </p:sp>
      <p:sp>
        <p:nvSpPr>
          <p:cNvPr id="2" name="Označba mesta vsebine 2">
            <a:extLst>
              <a:ext uri="{FF2B5EF4-FFF2-40B4-BE49-F238E27FC236}">
                <a16:creationId xmlns:a16="http://schemas.microsoft.com/office/drawing/2014/main" id="{5A7AF4BA-5FCA-6910-8D16-88523203F7DF}"/>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1793405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75438F4-4130-45AE-80B7-470DAE700204}"/>
              </a:ext>
            </a:extLst>
          </p:cNvPr>
          <p:cNvSpPr>
            <a:spLocks noGrp="1"/>
          </p:cNvSpPr>
          <p:nvPr>
            <p:ph type="title"/>
          </p:nvPr>
        </p:nvSpPr>
        <p:spPr>
          <a:xfrm>
            <a:off x="512480" y="1373947"/>
            <a:ext cx="9578003" cy="598689"/>
          </a:xfrm>
        </p:spPr>
        <p:txBody>
          <a:bodyPr anchor="t">
            <a:normAutofit fontScale="90000"/>
          </a:bodyPr>
          <a:lstStyle/>
          <a:p>
            <a:r>
              <a:rPr lang="en-GB" dirty="0">
                <a:solidFill>
                  <a:srgbClr val="E12F29"/>
                </a:solidFill>
                <a:latin typeface="Garamond" panose="02020404030301010803" pitchFamily="18" charset="0"/>
              </a:rPr>
              <a:t>Basic postulates</a:t>
            </a:r>
          </a:p>
        </p:txBody>
      </p:sp>
      <p:sp>
        <p:nvSpPr>
          <p:cNvPr id="9" name="Text Placeholder 8">
            <a:extLst>
              <a:ext uri="{FF2B5EF4-FFF2-40B4-BE49-F238E27FC236}">
                <a16:creationId xmlns:a16="http://schemas.microsoft.com/office/drawing/2014/main" id="{B81990D7-2FE4-4E30-8F5E-253AEBDA42CC}"/>
              </a:ext>
            </a:extLst>
          </p:cNvPr>
          <p:cNvSpPr>
            <a:spLocks noGrp="1"/>
          </p:cNvSpPr>
          <p:nvPr>
            <p:ph type="body" sz="quarter" idx="13"/>
          </p:nvPr>
        </p:nvSpPr>
        <p:spPr>
          <a:xfrm>
            <a:off x="451895" y="2074354"/>
            <a:ext cx="11579684" cy="4133927"/>
          </a:xfrm>
        </p:spPr>
        <p:txBody>
          <a:bodyPr>
            <a:normAutofit/>
          </a:bodyPr>
          <a:lstStyle/>
          <a:p>
            <a:pPr marL="452438" indent="-363538">
              <a:lnSpc>
                <a:spcPct val="110000"/>
              </a:lnSpc>
              <a:buClr>
                <a:srgbClr val="E12F29"/>
              </a:buClr>
              <a:buFont typeface="Wingdings" panose="05000000000000000000" pitchFamily="2" charset="2"/>
              <a:buChar char="§"/>
            </a:pPr>
            <a:r>
              <a:rPr lang="en-US" dirty="0">
                <a:latin typeface="Garamond" panose="02020404030301010803" pitchFamily="18" charset="0"/>
              </a:rPr>
              <a:t>Few aspects to clear up before we start:</a:t>
            </a:r>
          </a:p>
          <a:p>
            <a:pPr marL="665555" lvl="1" indent="-363538">
              <a:lnSpc>
                <a:spcPct val="110000"/>
              </a:lnSpc>
              <a:buClr>
                <a:srgbClr val="E12F29"/>
              </a:buClr>
              <a:buFont typeface="Wingdings" panose="05000000000000000000" pitchFamily="2" charset="2"/>
              <a:buChar char="§"/>
            </a:pPr>
            <a:r>
              <a:rPr lang="en-US" dirty="0">
                <a:solidFill>
                  <a:srgbClr val="E12F29"/>
                </a:solidFill>
                <a:latin typeface="Garamond" panose="02020404030301010803" pitchFamily="18" charset="0"/>
              </a:rPr>
              <a:t>The moral aspect</a:t>
            </a:r>
            <a:r>
              <a:rPr lang="en-US" dirty="0">
                <a:latin typeface="Garamond" panose="02020404030301010803" pitchFamily="18" charset="0"/>
              </a:rPr>
              <a:t>: Brexit as a result of the manipulation of the electorate.</a:t>
            </a:r>
          </a:p>
          <a:p>
            <a:pPr marL="665555" lvl="1" indent="-363538">
              <a:lnSpc>
                <a:spcPct val="110000"/>
              </a:lnSpc>
              <a:buClr>
                <a:srgbClr val="E12F29"/>
              </a:buClr>
              <a:buFont typeface="Wingdings" panose="05000000000000000000" pitchFamily="2" charset="2"/>
              <a:buChar char="§"/>
            </a:pPr>
            <a:r>
              <a:rPr lang="en-US" dirty="0">
                <a:solidFill>
                  <a:srgbClr val="E12F29"/>
                </a:solidFill>
                <a:latin typeface="Garamond" panose="02020404030301010803" pitchFamily="18" charset="0"/>
              </a:rPr>
              <a:t>Ethical aspect</a:t>
            </a:r>
            <a:r>
              <a:rPr lang="en-US" dirty="0">
                <a:latin typeface="Garamond" panose="02020404030301010803" pitchFamily="18" charset="0"/>
              </a:rPr>
              <a:t>: Data were obtained without consent.</a:t>
            </a:r>
          </a:p>
          <a:p>
            <a:pPr marL="665555" lvl="1" indent="-363538">
              <a:lnSpc>
                <a:spcPct val="110000"/>
              </a:lnSpc>
              <a:buClr>
                <a:srgbClr val="E12F29"/>
              </a:buClr>
              <a:buFont typeface="Wingdings" panose="05000000000000000000" pitchFamily="2" charset="2"/>
              <a:buChar char="§"/>
            </a:pPr>
            <a:r>
              <a:rPr lang="en-US" dirty="0">
                <a:solidFill>
                  <a:srgbClr val="E12F29"/>
                </a:solidFill>
                <a:latin typeface="Garamond" panose="02020404030301010803" pitchFamily="18" charset="0"/>
              </a:rPr>
              <a:t>Legal aspect</a:t>
            </a:r>
            <a:r>
              <a:rPr lang="en-US" dirty="0">
                <a:latin typeface="Garamond" panose="02020404030301010803" pitchFamily="18" charset="0"/>
              </a:rPr>
              <a:t>: breach of the GDPR and UK electoral law.</a:t>
            </a:r>
          </a:p>
          <a:p>
            <a:pPr marL="665555" lvl="1" indent="-363538">
              <a:lnSpc>
                <a:spcPct val="110000"/>
              </a:lnSpc>
              <a:buClr>
                <a:srgbClr val="E12F29"/>
              </a:buClr>
              <a:buFont typeface="Wingdings" panose="05000000000000000000" pitchFamily="2" charset="2"/>
              <a:buChar char="§"/>
            </a:pPr>
            <a:r>
              <a:rPr lang="en-US" dirty="0">
                <a:latin typeface="Garamond" panose="02020404030301010803" pitchFamily="18" charset="0"/>
              </a:rPr>
              <a:t>The University of Cambridge (CAM) couldn't care less about all of this.</a:t>
            </a:r>
          </a:p>
        </p:txBody>
      </p:sp>
      <p:sp>
        <p:nvSpPr>
          <p:cNvPr id="6" name="Slide Number Placeholder 5">
            <a:extLst>
              <a:ext uri="{FF2B5EF4-FFF2-40B4-BE49-F238E27FC236}">
                <a16:creationId xmlns:a16="http://schemas.microsoft.com/office/drawing/2014/main" id="{90E7DE37-AFB1-428A-BCB2-AFA436055690}"/>
              </a:ext>
            </a:extLst>
          </p:cNvPr>
          <p:cNvSpPr>
            <a:spLocks noGrp="1"/>
          </p:cNvSpPr>
          <p:nvPr>
            <p:ph type="sldNum" sz="quarter" idx="19"/>
          </p:nvPr>
        </p:nvSpPr>
        <p:spPr>
          <a:xfrm>
            <a:off x="11342501" y="6379631"/>
            <a:ext cx="570679" cy="365126"/>
          </a:xfrm>
        </p:spPr>
        <p:txBody>
          <a:bodyPr anchor="ctr">
            <a:normAutofit/>
          </a:bodyPr>
          <a:lstStyle/>
          <a:p>
            <a:pPr>
              <a:spcAft>
                <a:spcPts val="635"/>
              </a:spcAft>
            </a:pPr>
            <a:fld id="{F2B02B4C-D462-4AEF-81D3-D31D2897BAED}" type="slidenum">
              <a:rPr lang="en-US" smtClean="0">
                <a:solidFill>
                  <a:schemeClr val="bg1"/>
                </a:solidFill>
              </a:rPr>
              <a:pPr>
                <a:spcAft>
                  <a:spcPts val="635"/>
                </a:spcAft>
              </a:pPr>
              <a:t>55</a:t>
            </a:fld>
            <a:r>
              <a:rPr lang="sl-SI" dirty="0">
                <a:solidFill>
                  <a:schemeClr val="bg1"/>
                </a:solidFill>
              </a:rPr>
              <a:t> </a:t>
            </a:r>
            <a:endParaRPr lang="en-US" dirty="0">
              <a:solidFill>
                <a:schemeClr val="bg1"/>
              </a:solidFill>
            </a:endParaRPr>
          </a:p>
        </p:txBody>
      </p:sp>
      <p:sp>
        <p:nvSpPr>
          <p:cNvPr id="2" name="Označba mesta vsebine 2">
            <a:extLst>
              <a:ext uri="{FF2B5EF4-FFF2-40B4-BE49-F238E27FC236}">
                <a16:creationId xmlns:a16="http://schemas.microsoft.com/office/drawing/2014/main" id="{5A7AF4BA-5FCA-6910-8D16-88523203F7DF}"/>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3" name="Picture 2" descr="A close up of a logo&#10;&#10;Description automatically generated">
            <a:extLst>
              <a:ext uri="{FF2B5EF4-FFF2-40B4-BE49-F238E27FC236}">
                <a16:creationId xmlns:a16="http://schemas.microsoft.com/office/drawing/2014/main" id="{5543B2C9-61A7-C6EE-7583-B047CCCE96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3487" y="5162845"/>
            <a:ext cx="4364353" cy="920905"/>
          </a:xfrm>
          <a:prstGeom prst="rect">
            <a:avLst/>
          </a:prstGeom>
        </p:spPr>
      </p:pic>
    </p:spTree>
    <p:extLst>
      <p:ext uri="{BB962C8B-B14F-4D97-AF65-F5344CB8AC3E}">
        <p14:creationId xmlns:p14="http://schemas.microsoft.com/office/powerpoint/2010/main" val="15977768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75438F4-4130-45AE-80B7-470DAE700204}"/>
              </a:ext>
            </a:extLst>
          </p:cNvPr>
          <p:cNvSpPr>
            <a:spLocks noGrp="1"/>
          </p:cNvSpPr>
          <p:nvPr>
            <p:ph type="title"/>
          </p:nvPr>
        </p:nvSpPr>
        <p:spPr>
          <a:xfrm>
            <a:off x="512480" y="1373947"/>
            <a:ext cx="9578003" cy="598689"/>
          </a:xfrm>
        </p:spPr>
        <p:txBody>
          <a:bodyPr anchor="ctr" anchorCtr="0">
            <a:normAutofit fontScale="90000"/>
          </a:bodyPr>
          <a:lstStyle/>
          <a:p>
            <a:r>
              <a:rPr lang="en-GB" dirty="0">
                <a:solidFill>
                  <a:srgbClr val="E12F29"/>
                </a:solidFill>
                <a:latin typeface="Garamond" panose="02020404030301010803" pitchFamily="18" charset="0"/>
              </a:rPr>
              <a:t>Basic postulates …</a:t>
            </a:r>
          </a:p>
        </p:txBody>
      </p:sp>
      <p:sp>
        <p:nvSpPr>
          <p:cNvPr id="9" name="Text Placeholder 8">
            <a:extLst>
              <a:ext uri="{FF2B5EF4-FFF2-40B4-BE49-F238E27FC236}">
                <a16:creationId xmlns:a16="http://schemas.microsoft.com/office/drawing/2014/main" id="{B81990D7-2FE4-4E30-8F5E-253AEBDA42CC}"/>
              </a:ext>
            </a:extLst>
          </p:cNvPr>
          <p:cNvSpPr>
            <a:spLocks noGrp="1"/>
          </p:cNvSpPr>
          <p:nvPr>
            <p:ph type="body" sz="quarter" idx="13"/>
          </p:nvPr>
        </p:nvSpPr>
        <p:spPr>
          <a:xfrm>
            <a:off x="451895" y="2162585"/>
            <a:ext cx="11579684" cy="4133927"/>
          </a:xfrm>
        </p:spPr>
        <p:txBody>
          <a:bodyPr>
            <a:normAutofit/>
          </a:bodyPr>
          <a:lstStyle/>
          <a:p>
            <a:pPr marL="452438" indent="-363538">
              <a:lnSpc>
                <a:spcPct val="110000"/>
              </a:lnSpc>
              <a:buClr>
                <a:srgbClr val="E12F29"/>
              </a:buClr>
              <a:buFont typeface="Wingdings" panose="05000000000000000000" pitchFamily="2" charset="2"/>
              <a:buChar char="§"/>
            </a:pPr>
            <a:r>
              <a:rPr lang="en-US" dirty="0">
                <a:latin typeface="Garamond" panose="02020404030301010803" pitchFamily="18" charset="0"/>
              </a:rPr>
              <a:t>The </a:t>
            </a:r>
            <a:r>
              <a:rPr lang="en-US" i="1" dirty="0">
                <a:latin typeface="Garamond" panose="02020404030301010803" pitchFamily="18" charset="0"/>
              </a:rPr>
              <a:t>only thing</a:t>
            </a:r>
            <a:r>
              <a:rPr lang="en-US" dirty="0">
                <a:latin typeface="Garamond" panose="02020404030301010803" pitchFamily="18" charset="0"/>
              </a:rPr>
              <a:t> Cambridge is interested in, is how the proceedings impact its reputation, and how to demonstrate that it has nothing to do with this.</a:t>
            </a:r>
          </a:p>
          <a:p>
            <a:pPr marL="452438" indent="-363538">
              <a:lnSpc>
                <a:spcPct val="110000"/>
              </a:lnSpc>
              <a:buClr>
                <a:srgbClr val="E12F29"/>
              </a:buClr>
              <a:buFont typeface="Wingdings" panose="05000000000000000000" pitchFamily="2" charset="2"/>
              <a:buChar char="§"/>
            </a:pPr>
            <a:r>
              <a:rPr lang="en-US" dirty="0">
                <a:latin typeface="Garamond" panose="02020404030301010803" pitchFamily="18" charset="0"/>
              </a:rPr>
              <a:t>It is important to understand that in this case CAM is not seeking justice or moral satisfaction. All it wants is </a:t>
            </a:r>
            <a:r>
              <a:rPr lang="en-US" dirty="0">
                <a:solidFill>
                  <a:srgbClr val="E12F29"/>
                </a:solidFill>
                <a:latin typeface="Garamond" panose="02020404030301010803" pitchFamily="18" charset="0"/>
              </a:rPr>
              <a:t>damage limitation</a:t>
            </a:r>
            <a:r>
              <a:rPr lang="en-US" dirty="0">
                <a:latin typeface="Garamond" panose="02020404030301010803" pitchFamily="18" charset="0"/>
              </a:rPr>
              <a:t>.</a:t>
            </a:r>
          </a:p>
          <a:p>
            <a:pPr marL="452438" indent="-363538">
              <a:lnSpc>
                <a:spcPct val="110000"/>
              </a:lnSpc>
              <a:buClr>
                <a:srgbClr val="E12F29"/>
              </a:buClr>
              <a:buFont typeface="Wingdings" panose="05000000000000000000" pitchFamily="2" charset="2"/>
              <a:buChar char="§"/>
            </a:pPr>
            <a:r>
              <a:rPr lang="en-US" dirty="0">
                <a:latin typeface="Garamond" panose="02020404030301010803" pitchFamily="18" charset="0"/>
              </a:rPr>
              <a:t>Sometimes this is the nature of our work. </a:t>
            </a:r>
          </a:p>
          <a:p>
            <a:pPr marL="452438" indent="-363538">
              <a:lnSpc>
                <a:spcPct val="110000"/>
              </a:lnSpc>
              <a:buClr>
                <a:srgbClr val="E12F29"/>
              </a:buClr>
              <a:buFont typeface="Wingdings" panose="05000000000000000000" pitchFamily="2" charset="2"/>
              <a:buChar char="§"/>
            </a:pPr>
            <a:r>
              <a:rPr lang="en-US" dirty="0">
                <a:latin typeface="Garamond" panose="02020404030301010803" pitchFamily="18" charset="0"/>
              </a:rPr>
              <a:t>However. Sometimes things backfire </a:t>
            </a:r>
            <a:r>
              <a:rPr lang="en-US" i="1" dirty="0">
                <a:latin typeface="Garamond" panose="02020404030301010803" pitchFamily="18" charset="0"/>
              </a:rPr>
              <a:t>spectacularly</a:t>
            </a:r>
            <a:r>
              <a:rPr lang="en-US" dirty="0">
                <a:latin typeface="Garamond" panose="02020404030301010803" pitchFamily="18" charset="0"/>
              </a:rPr>
              <a:t>. </a:t>
            </a:r>
          </a:p>
        </p:txBody>
      </p:sp>
      <p:sp>
        <p:nvSpPr>
          <p:cNvPr id="6" name="Slide Number Placeholder 5">
            <a:extLst>
              <a:ext uri="{FF2B5EF4-FFF2-40B4-BE49-F238E27FC236}">
                <a16:creationId xmlns:a16="http://schemas.microsoft.com/office/drawing/2014/main" id="{90E7DE37-AFB1-428A-BCB2-AFA436055690}"/>
              </a:ext>
            </a:extLst>
          </p:cNvPr>
          <p:cNvSpPr>
            <a:spLocks noGrp="1"/>
          </p:cNvSpPr>
          <p:nvPr>
            <p:ph type="sldNum" sz="quarter" idx="19"/>
          </p:nvPr>
        </p:nvSpPr>
        <p:spPr>
          <a:xfrm>
            <a:off x="11342501" y="6379631"/>
            <a:ext cx="570679" cy="365126"/>
          </a:xfrm>
        </p:spPr>
        <p:txBody>
          <a:bodyPr anchor="ctr">
            <a:normAutofit/>
          </a:bodyPr>
          <a:lstStyle/>
          <a:p>
            <a:pPr>
              <a:spcAft>
                <a:spcPts val="635"/>
              </a:spcAft>
            </a:pPr>
            <a:fld id="{F2B02B4C-D462-4AEF-81D3-D31D2897BAED}" type="slidenum">
              <a:rPr lang="en-US" smtClean="0">
                <a:solidFill>
                  <a:schemeClr val="bg1"/>
                </a:solidFill>
              </a:rPr>
              <a:pPr>
                <a:spcAft>
                  <a:spcPts val="635"/>
                </a:spcAft>
              </a:pPr>
              <a:t>56</a:t>
            </a:fld>
            <a:r>
              <a:rPr lang="sl-SI" dirty="0">
                <a:solidFill>
                  <a:schemeClr val="bg1"/>
                </a:solidFill>
              </a:rPr>
              <a:t> </a:t>
            </a:r>
            <a:endParaRPr lang="en-US" dirty="0">
              <a:solidFill>
                <a:schemeClr val="bg1"/>
              </a:solidFill>
            </a:endParaRPr>
          </a:p>
        </p:txBody>
      </p:sp>
      <p:sp>
        <p:nvSpPr>
          <p:cNvPr id="2" name="Označba mesta vsebine 2">
            <a:extLst>
              <a:ext uri="{FF2B5EF4-FFF2-40B4-BE49-F238E27FC236}">
                <a16:creationId xmlns:a16="http://schemas.microsoft.com/office/drawing/2014/main" id="{5A7AF4BA-5FCA-6910-8D16-88523203F7DF}"/>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5" name="Picture 4" descr="Graphical user interface, application&#10;&#10;Description automatically generated">
            <a:extLst>
              <a:ext uri="{FF2B5EF4-FFF2-40B4-BE49-F238E27FC236}">
                <a16:creationId xmlns:a16="http://schemas.microsoft.com/office/drawing/2014/main" id="{4B8CC08F-A049-E2CD-4CD0-89F5DF01F8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05621" y="3801031"/>
            <a:ext cx="2408331" cy="29758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74080490"/>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lemen" descr="A drawing of a cartoon character&#10;&#10;Description automatically generated">
            <a:extLst>
              <a:ext uri="{FF2B5EF4-FFF2-40B4-BE49-F238E27FC236}">
                <a16:creationId xmlns:a16="http://schemas.microsoft.com/office/drawing/2014/main" id="{766756DF-A8F9-812A-E58D-B33F986425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7639" y="2588568"/>
            <a:ext cx="778970" cy="774891"/>
          </a:xfrm>
          <a:prstGeom prst="rect">
            <a:avLst/>
          </a:prstGeom>
        </p:spPr>
      </p:pic>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57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The first salvo…</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728125" cy="4331428"/>
          </a:xfrm>
        </p:spPr>
        <p:txBody>
          <a:bodyPr>
            <a:normAutofit fontScale="850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As this farce unravels, I am the </a:t>
            </a:r>
            <a:r>
              <a:rPr lang="en-US" sz="3200" dirty="0">
                <a:solidFill>
                  <a:srgbClr val="E12F29"/>
                </a:solidFill>
                <a:latin typeface="Garamond"/>
                <a:cs typeface="Garamond"/>
                <a:sym typeface="Garamond" pitchFamily="18" charset="0"/>
              </a:rPr>
              <a:t>Deputy Director of CamCERT in charge of human attack vectors</a:t>
            </a:r>
            <a:r>
              <a:rPr lang="en-US" sz="3200" dirty="0">
                <a:latin typeface="Garamond"/>
                <a:cs typeface="Garamond"/>
                <a:sym typeface="Garamond" pitchFamily="18" charset="0"/>
              </a:rPr>
              <a:t>. You do know, what a CERT is?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head of CamCERT at the time was </a:t>
            </a:r>
            <a:r>
              <a:rPr lang="en-US" sz="3200" dirty="0">
                <a:solidFill>
                  <a:srgbClr val="E12F29"/>
                </a:solidFill>
                <a:latin typeface="Garamond"/>
                <a:cs typeface="Garamond"/>
                <a:sym typeface="Garamond" pitchFamily="18" charset="0"/>
              </a:rPr>
              <a:t>Kieren Nicolas Lovell</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Everything starts when </a:t>
            </a:r>
            <a:r>
              <a:rPr lang="en-US" sz="3200" dirty="0">
                <a:solidFill>
                  <a:srgbClr val="E12F29"/>
                </a:solidFill>
                <a:latin typeface="Garamond"/>
                <a:cs typeface="Garamond"/>
                <a:sym typeface="Garamond" pitchFamily="18" charset="0"/>
              </a:rPr>
              <a:t>Chris Wylie</a:t>
            </a:r>
            <a:r>
              <a:rPr lang="en-US" sz="3200" dirty="0">
                <a:latin typeface="Garamond"/>
                <a:cs typeface="Garamond"/>
                <a:sym typeface="Garamond" pitchFamily="18" charset="0"/>
              </a:rPr>
              <a:t>, a former employee of </a:t>
            </a:r>
            <a:r>
              <a:rPr lang="en-US" sz="3200" dirty="0">
                <a:solidFill>
                  <a:srgbClr val="E12F29"/>
                </a:solidFill>
                <a:latin typeface="Garamond"/>
                <a:cs typeface="Garamond"/>
                <a:sym typeface="Garamond" pitchFamily="18" charset="0"/>
              </a:rPr>
              <a:t>Cambridge Analytica (CA) </a:t>
            </a:r>
            <a:r>
              <a:rPr lang="en-US" sz="3200" dirty="0">
                <a:latin typeface="Garamond"/>
                <a:cs typeface="Garamond"/>
                <a:sym typeface="Garamond" pitchFamily="18" charset="0"/>
              </a:rPr>
              <a:t>calls the Guardian, and blows the whistle.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There is an investigation.</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Half a year later, the Information Commissioner publishes a report proving that the Leave Campaign misused the data sold to them by CA (scan the QR code).</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wylie" descr="A screenshot of a person&#10;&#10;Description automatically generated">
            <a:extLst>
              <a:ext uri="{FF2B5EF4-FFF2-40B4-BE49-F238E27FC236}">
                <a16:creationId xmlns:a16="http://schemas.microsoft.com/office/drawing/2014/main" id="{33F67AE9-8C4A-A3B2-C97C-A36A19426A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484" y="753531"/>
            <a:ext cx="10050127" cy="5744376"/>
          </a:xfrm>
          <a:prstGeom prst="rect">
            <a:avLst/>
          </a:prstGeom>
          <a:ln>
            <a:noFill/>
          </a:ln>
          <a:effectLst>
            <a:outerShdw blurRad="190500" algn="tl" rotWithShape="0">
              <a:srgbClr val="000000">
                <a:alpha val="70000"/>
              </a:srgbClr>
            </a:outerShdw>
          </a:effectLst>
        </p:spPr>
      </p:pic>
      <p:pic>
        <p:nvPicPr>
          <p:cNvPr id="8" name="ICO screenshot" descr="A picture containing clock&#10;&#10;Description automatically generated">
            <a:extLst>
              <a:ext uri="{FF2B5EF4-FFF2-40B4-BE49-F238E27FC236}">
                <a16:creationId xmlns:a16="http://schemas.microsoft.com/office/drawing/2014/main" id="{9FBCCA5A-CE54-D40C-4B27-1F3B849179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79901" y="1205532"/>
            <a:ext cx="2809333" cy="3955567"/>
          </a:xfrm>
          <a:prstGeom prst="rect">
            <a:avLst/>
          </a:prstGeom>
          <a:ln>
            <a:noFill/>
          </a:ln>
          <a:effectLst>
            <a:outerShdw blurRad="292100" dist="139700" dir="2700000" algn="tl" rotWithShape="0">
              <a:srgbClr val="333333">
                <a:alpha val="65000"/>
              </a:srgbClr>
            </a:outerShdw>
          </a:effectLst>
        </p:spPr>
      </p:pic>
      <p:pic>
        <p:nvPicPr>
          <p:cNvPr id="9" name="QR" descr="A close up of a logo&#10;&#10;Description automatically generated">
            <a:extLst>
              <a:ext uri="{FF2B5EF4-FFF2-40B4-BE49-F238E27FC236}">
                <a16:creationId xmlns:a16="http://schemas.microsoft.com/office/drawing/2014/main" id="{4FE4F818-A96E-EA02-632B-0C1E63E108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92700" y="1168991"/>
            <a:ext cx="4028651" cy="40286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50726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58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So it starts…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075915" cy="4331428"/>
          </a:xfrm>
        </p:spPr>
        <p:txBody>
          <a:bodyPr>
            <a:normAutofit fontScale="925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The University is cheerfully oblivious, until the publication of the Guardian article.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Cam is vaguely aware that their employee, </a:t>
            </a:r>
            <a:r>
              <a:rPr lang="en-US" sz="3200" dirty="0">
                <a:solidFill>
                  <a:srgbClr val="E12F29"/>
                </a:solidFill>
                <a:latin typeface="Garamond"/>
                <a:cs typeface="Garamond"/>
                <a:sym typeface="Garamond" pitchFamily="18" charset="0"/>
              </a:rPr>
              <a:t>Dr. Alexander Kogan</a:t>
            </a:r>
            <a:r>
              <a:rPr lang="en-US" sz="3200" dirty="0">
                <a:latin typeface="Garamond"/>
                <a:cs typeface="Garamond"/>
                <a:sym typeface="Garamond" pitchFamily="18" charset="0"/>
              </a:rPr>
              <a:t>, a Moldovan postdoc, wanted to do some sort of Facebook research.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He applied for Ethics approval and was </a:t>
            </a:r>
            <a:r>
              <a:rPr lang="en-US" sz="3200" dirty="0">
                <a:solidFill>
                  <a:srgbClr val="E12F29"/>
                </a:solidFill>
                <a:latin typeface="Garamond"/>
                <a:cs typeface="Garamond"/>
                <a:sym typeface="Garamond" pitchFamily="18" charset="0"/>
              </a:rPr>
              <a:t>rejected</a:t>
            </a:r>
            <a:r>
              <a:rPr lang="en-US" sz="3200" dirty="0">
                <a:latin typeface="Garamond"/>
                <a:cs typeface="Garamond"/>
                <a:sym typeface="Garamond" pitchFamily="18" charset="0"/>
              </a:rPr>
              <a:t>.</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Kogan" descr="A person standing in front of water&#10;&#10;Description automatically generated">
            <a:extLst>
              <a:ext uri="{FF2B5EF4-FFF2-40B4-BE49-F238E27FC236}">
                <a16:creationId xmlns:a16="http://schemas.microsoft.com/office/drawing/2014/main" id="{BF95E671-D79B-1DCB-8537-5EF36590528B}"/>
              </a:ext>
            </a:extLst>
          </p:cNvPr>
          <p:cNvPicPr>
            <a:picLocks noChangeAspect="1"/>
          </p:cNvPicPr>
          <p:nvPr/>
        </p:nvPicPr>
        <p:blipFill rotWithShape="1">
          <a:blip r:embed="rId3">
            <a:extLst>
              <a:ext uri="{28A0092B-C50C-407E-A947-70E740481C1C}">
                <a14:useLocalDpi xmlns:a14="http://schemas.microsoft.com/office/drawing/2010/main" val="0"/>
              </a:ext>
            </a:extLst>
          </a:blip>
          <a:srcRect l="20160" r="21881" b="22159"/>
          <a:stretch/>
        </p:blipFill>
        <p:spPr>
          <a:xfrm>
            <a:off x="8140933" y="2713835"/>
            <a:ext cx="3139550" cy="236124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146833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59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The first reactions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0729058" cy="4331428"/>
          </a:xfrm>
        </p:spPr>
        <p:txBody>
          <a:bodyPr>
            <a:normAutofit fontScale="925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CAM statements to the public (and employees):</a:t>
            </a:r>
          </a:p>
          <a:p>
            <a:pPr lvl="1">
              <a:lnSpc>
                <a:spcPct val="120000"/>
              </a:lnSpc>
              <a:spcBef>
                <a:spcPts val="536"/>
              </a:spcBef>
              <a:buClr>
                <a:srgbClr val="FF0000"/>
              </a:buClr>
              <a:buSzPct val="70000"/>
              <a:buFont typeface="Wingdings" panose="05000000000000000000" pitchFamily="2" charset="2"/>
              <a:buChar char="§"/>
              <a:defRPr/>
            </a:pPr>
            <a:r>
              <a:rPr lang="en-US" sz="2800" i="1" dirty="0">
                <a:latin typeface="Garamond"/>
                <a:cs typeface="Garamond"/>
                <a:sym typeface="Garamond" pitchFamily="18" charset="0"/>
              </a:rPr>
              <a:t>Kogan has a home life, and has hobbies </a:t>
            </a:r>
            <a:r>
              <a:rPr lang="en-US" sz="2800" dirty="0">
                <a:solidFill>
                  <a:schemeClr val="bg1">
                    <a:lumMod val="75000"/>
                  </a:schemeClr>
                </a:solidFill>
                <a:latin typeface="Garamond"/>
                <a:cs typeface="Garamond"/>
                <a:sym typeface="Garamond" pitchFamily="18" charset="0"/>
              </a:rPr>
              <a:t>[for example illegally gathering data </a:t>
            </a:r>
            <a:r>
              <a:rPr lang="en-US" sz="2800" dirty="0">
                <a:solidFill>
                  <a:schemeClr val="bg1">
                    <a:lumMod val="75000"/>
                  </a:schemeClr>
                </a:solidFill>
                <a:latin typeface="Garamond"/>
                <a:cs typeface="Garamond"/>
                <a:sym typeface="Wingdings" panose="05000000000000000000" pitchFamily="2" charset="2"/>
              </a:rPr>
              <a:t></a:t>
            </a:r>
            <a:r>
              <a:rPr lang="en-US" sz="2800" dirty="0">
                <a:solidFill>
                  <a:schemeClr val="bg1">
                    <a:lumMod val="75000"/>
                  </a:schemeClr>
                </a:solidFill>
                <a:latin typeface="Garamond"/>
                <a:cs typeface="Garamond"/>
                <a:sym typeface="Garamond" pitchFamily="18" charset="0"/>
              </a:rPr>
              <a:t>]</a:t>
            </a:r>
            <a:r>
              <a:rPr lang="en-US" sz="2800" i="1" dirty="0">
                <a:latin typeface="Garamond"/>
                <a:cs typeface="Garamond"/>
                <a:sym typeface="Garamond" pitchFamily="18" charset="0"/>
              </a:rPr>
              <a:t>.</a:t>
            </a:r>
          </a:p>
          <a:p>
            <a:pPr lvl="1">
              <a:lnSpc>
                <a:spcPct val="120000"/>
              </a:lnSpc>
              <a:spcBef>
                <a:spcPts val="536"/>
              </a:spcBef>
              <a:buClr>
                <a:srgbClr val="FF0000"/>
              </a:buClr>
              <a:buSzPct val="70000"/>
              <a:buFont typeface="Wingdings" panose="05000000000000000000" pitchFamily="2" charset="2"/>
              <a:buChar char="§"/>
              <a:defRPr/>
            </a:pPr>
            <a:r>
              <a:rPr lang="en-US" sz="2800" i="1" dirty="0">
                <a:latin typeface="Garamond"/>
                <a:cs typeface="Garamond"/>
                <a:sym typeface="Garamond" pitchFamily="18" charset="0"/>
              </a:rPr>
              <a:t>If he was not abusing CAM assets while indulging in his hobbies, then this is none of our business. And stop </a:t>
            </a:r>
            <a:r>
              <a:rPr lang="en-US" sz="2800" dirty="0">
                <a:latin typeface="Garamond"/>
                <a:cs typeface="Garamond"/>
                <a:sym typeface="Garamond" pitchFamily="18" charset="0"/>
              </a:rPr>
              <a:t>pestering</a:t>
            </a:r>
            <a:r>
              <a:rPr lang="en-US" sz="2800" i="1" dirty="0">
                <a:latin typeface="Garamond"/>
                <a:cs typeface="Garamond"/>
                <a:sym typeface="Garamond" pitchFamily="18" charset="0"/>
              </a:rPr>
              <a:t> us.</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Employees are told that they can comment, BUT not on the behalf of the University (this is </a:t>
            </a:r>
            <a:r>
              <a:rPr lang="en-US" sz="3200" dirty="0">
                <a:solidFill>
                  <a:srgbClr val="E12F29"/>
                </a:solidFill>
                <a:latin typeface="Garamond"/>
                <a:cs typeface="Garamond"/>
                <a:sym typeface="Garamond" pitchFamily="18" charset="0"/>
              </a:rPr>
              <a:t>SOP</a:t>
            </a:r>
            <a:r>
              <a:rPr lang="en-US" sz="3200" dirty="0">
                <a:latin typeface="Garamond"/>
                <a:cs typeface="Garamond"/>
                <a:sym typeface="Garamond" pitchFamily="18" charset="0"/>
              </a:rPr>
              <a:t> in any case).</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Kieren is told by the CISO that this is a storm in a teacup and that he should take it easy. "</a:t>
            </a:r>
            <a:r>
              <a:rPr lang="en-US" sz="3200" i="1" dirty="0">
                <a:latin typeface="Garamond"/>
                <a:cs typeface="Garamond"/>
                <a:sym typeface="Garamond" pitchFamily="18" charset="0"/>
              </a:rPr>
              <a:t>It will all be over in a day or so</a:t>
            </a:r>
            <a:r>
              <a:rPr lang="en-US" sz="3200" dirty="0">
                <a:latin typeface="Garamond"/>
                <a:cs typeface="Garamond"/>
                <a:sym typeface="Garamond" pitchFamily="18" charset="0"/>
              </a:rPr>
              <a:t>".</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UIS" descr="A close up of a logo&#10;&#10;Description automatically generated">
            <a:extLst>
              <a:ext uri="{FF2B5EF4-FFF2-40B4-BE49-F238E27FC236}">
                <a16:creationId xmlns:a16="http://schemas.microsoft.com/office/drawing/2014/main" id="{C6BB5190-B8B6-8ACD-1E50-50845B94BBF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530" t="8420" r="6530" b="6531"/>
          <a:stretch/>
        </p:blipFill>
        <p:spPr>
          <a:xfrm>
            <a:off x="10685198" y="1130959"/>
            <a:ext cx="1333551" cy="1304561"/>
          </a:xfrm>
          <a:prstGeom prst="rect">
            <a:avLst/>
          </a:prstGeom>
        </p:spPr>
      </p:pic>
    </p:spTree>
    <p:extLst>
      <p:ext uri="{BB962C8B-B14F-4D97-AF65-F5344CB8AC3E}">
        <p14:creationId xmlns:p14="http://schemas.microsoft.com/office/powerpoint/2010/main" val="10218082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INFOSEC (losses)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5" y="1976431"/>
            <a:ext cx="7977996" cy="4331428"/>
          </a:xfrm>
        </p:spPr>
        <p:txBody>
          <a:bodyPr>
            <a:normAutofit fontScale="92500" lnSpcReduction="20000"/>
          </a:bodyPr>
          <a:lstStyle/>
          <a:p>
            <a:pPr>
              <a:lnSpc>
                <a:spcPct val="120000"/>
              </a:lnSpc>
              <a:buClr>
                <a:srgbClr val="FF3300"/>
              </a:buClr>
              <a:buFont typeface="Wingdings" panose="05000000000000000000" pitchFamily="2" charset="2"/>
              <a:buChar char="§"/>
            </a:pPr>
            <a:r>
              <a:rPr lang="en-US" sz="3385" dirty="0">
                <a:solidFill>
                  <a:srgbClr val="E12F29"/>
                </a:solidFill>
                <a:latin typeface="Garamond" panose="02020404030301010803" pitchFamily="18" charset="0"/>
              </a:rPr>
              <a:t>(Quiz)</a:t>
            </a:r>
            <a:r>
              <a:rPr lang="en-US" sz="3385" dirty="0">
                <a:solidFill>
                  <a:schemeClr val="tx2"/>
                </a:solidFill>
                <a:latin typeface="Garamond" panose="02020404030301010803" pitchFamily="18" charset="0"/>
              </a:rPr>
              <a:t> </a:t>
            </a:r>
            <a:r>
              <a:rPr lang="en-US" sz="3385" dirty="0">
                <a:latin typeface="Garamond" panose="02020404030301010803" pitchFamily="18" charset="0"/>
              </a:rPr>
              <a:t>How big are the losses to cyber attacks? Give me a guess.</a:t>
            </a:r>
          </a:p>
          <a:p>
            <a:pPr lvl="1">
              <a:lnSpc>
                <a:spcPct val="120000"/>
              </a:lnSpc>
              <a:buClr>
                <a:srgbClr val="FF3300"/>
              </a:buClr>
              <a:buFont typeface="Wingdings" panose="05000000000000000000" pitchFamily="2" charset="2"/>
              <a:buChar char="§"/>
            </a:pPr>
            <a:r>
              <a:rPr lang="en-US" sz="3385" dirty="0">
                <a:latin typeface="Garamond" panose="02020404030301010803" pitchFamily="18" charset="0"/>
              </a:rPr>
              <a:t>These are all good numbers. As good as most of the predictions floating around </a:t>
            </a:r>
            <a:r>
              <a:rPr lang="en-US" sz="3385" dirty="0">
                <a:latin typeface="Garamond" panose="02020404030301010803" pitchFamily="18" charset="0"/>
                <a:sym typeface="Wingdings" panose="05000000000000000000" pitchFamily="2" charset="2"/>
              </a:rPr>
              <a:t></a:t>
            </a:r>
            <a:r>
              <a:rPr lang="en-US" sz="3385" dirty="0">
                <a:latin typeface="Garamond" panose="02020404030301010803" pitchFamily="18" charset="0"/>
              </a:rPr>
              <a:t>.</a:t>
            </a:r>
          </a:p>
          <a:p>
            <a:pPr lvl="1">
              <a:lnSpc>
                <a:spcPct val="120000"/>
              </a:lnSpc>
              <a:buClr>
                <a:srgbClr val="FF3300"/>
              </a:buClr>
              <a:buFont typeface="Wingdings" panose="05000000000000000000" pitchFamily="2" charset="2"/>
              <a:buChar char="§"/>
            </a:pPr>
            <a:r>
              <a:rPr lang="en-US" sz="3385" dirty="0">
                <a:latin typeface="Garamond" panose="02020404030301010803" pitchFamily="18" charset="0"/>
              </a:rPr>
              <a:t>A trick question.</a:t>
            </a:r>
          </a:p>
          <a:p>
            <a:pPr lvl="1">
              <a:lnSpc>
                <a:spcPct val="120000"/>
              </a:lnSpc>
              <a:buClr>
                <a:srgbClr val="FF3300"/>
              </a:buClr>
              <a:buFont typeface="Wingdings" panose="05000000000000000000" pitchFamily="2" charset="2"/>
              <a:buChar char="§"/>
            </a:pPr>
            <a:r>
              <a:rPr lang="en-US" sz="3385" dirty="0">
                <a:latin typeface="Garamond" panose="02020404030301010803" pitchFamily="18" charset="0"/>
              </a:rPr>
              <a:t>Short answer: </a:t>
            </a:r>
            <a:r>
              <a:rPr lang="en-US" sz="3385" i="1" dirty="0">
                <a:latin typeface="Garamond" panose="02020404030301010803" pitchFamily="18" charset="0"/>
              </a:rPr>
              <a:t>No one knows</a:t>
            </a:r>
            <a:r>
              <a:rPr lang="en-US" sz="3385" dirty="0">
                <a:latin typeface="Garamond" panose="02020404030301010803" pitchFamily="18" charset="0"/>
              </a:rPr>
              <a:t>.</a:t>
            </a:r>
          </a:p>
          <a:p>
            <a:pPr lvl="1">
              <a:lnSpc>
                <a:spcPct val="120000"/>
              </a:lnSpc>
              <a:buClr>
                <a:srgbClr val="FF3300"/>
              </a:buClr>
              <a:buFont typeface="Wingdings" panose="05000000000000000000" pitchFamily="2" charset="2"/>
              <a:buChar char="§"/>
            </a:pPr>
            <a:r>
              <a:rPr lang="en-US" sz="3385" dirty="0">
                <a:latin typeface="Garamond" panose="02020404030301010803" pitchFamily="18" charset="0"/>
              </a:rPr>
              <a:t>Longer answer</a:t>
            </a:r>
            <a:r>
              <a:rPr lang="en-US" sz="3385" i="1" dirty="0">
                <a:latin typeface="Garamond" panose="02020404030301010803" pitchFamily="18" charset="0"/>
              </a:rPr>
              <a:t>: Depends on how you calculate them (cf. e.g. Anderson, et al., 2012)</a:t>
            </a:r>
          </a:p>
          <a:p>
            <a:pPr>
              <a:buClr>
                <a:srgbClr val="FF3300"/>
              </a:buClr>
              <a:buFont typeface="Wingdings" panose="05000000000000000000" pitchFamily="2" charset="2"/>
              <a:buChar char="§"/>
            </a:pPr>
            <a:endParaRPr lang="sl-SI" dirty="0">
              <a:latin typeface="Garamond" panose="02020404030301010803" pitchFamily="18" charset="0"/>
            </a:endParaRPr>
          </a:p>
          <a:p>
            <a:pPr>
              <a:spcBef>
                <a:spcPts val="536"/>
              </a:spcBef>
              <a:buClr>
                <a:srgbClr val="FF3300"/>
              </a:buClr>
              <a:buSzPct val="70000"/>
              <a:buFont typeface="Wingdings" panose="05000000000000000000" pitchFamily="2" charset="2"/>
              <a:buChar char="§"/>
              <a:defRPr/>
            </a:pPr>
            <a:endParaRPr lang="en-US" sz="2800" dirty="0">
              <a:latin typeface="Garamond" panose="02020404030301010803" pitchFamily="18" charset="0"/>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7" name="Picture Placeholder 4" descr="A picture containing indoor, table, sitting, food&#10;&#10;Description automatically generated">
            <a:extLst>
              <a:ext uri="{FF2B5EF4-FFF2-40B4-BE49-F238E27FC236}">
                <a16:creationId xmlns:a16="http://schemas.microsoft.com/office/drawing/2014/main" id="{509B62BA-FF78-4A21-BBD9-D1675F995F7C}"/>
              </a:ext>
            </a:extLst>
          </p:cNvPr>
          <p:cNvPicPr>
            <a:picLocks noChangeAspect="1"/>
          </p:cNvPicPr>
          <p:nvPr/>
        </p:nvPicPr>
        <p:blipFill>
          <a:blip r:embed="rId3">
            <a:extLst>
              <a:ext uri="{28A0092B-C50C-407E-A947-70E740481C1C}">
                <a14:useLocalDpi xmlns:a14="http://schemas.microsoft.com/office/drawing/2010/main" val="0"/>
              </a:ext>
            </a:extLst>
          </a:blip>
          <a:srcRect l="7269" r="7269"/>
          <a:stretch>
            <a:fillRect/>
          </a:stretch>
        </p:blipFill>
        <p:spPr>
          <a:xfrm>
            <a:off x="8441871" y="1741198"/>
            <a:ext cx="3663339" cy="433142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1146060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60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A few days after the Guardian article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837915" cy="4331428"/>
          </a:xfrm>
        </p:spPr>
        <p:txBody>
          <a:bodyPr>
            <a:normAutofit fontScale="77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 Kogan is hosted by the BBC Radio 4. Kieren listens to him on his way to work. </a:t>
            </a:r>
            <a:r>
              <a:rPr lang="en-US" sz="3200" i="1" dirty="0">
                <a:latin typeface="Garamond"/>
                <a:cs typeface="Garamond"/>
                <a:sym typeface="Garamond" pitchFamily="18" charset="0"/>
              </a:rPr>
              <a:t>This is not a verbatim transcript.</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Kogan</a:t>
            </a:r>
            <a:r>
              <a:rPr lang="en-US" sz="3200" dirty="0">
                <a:latin typeface="Garamond"/>
                <a:cs typeface="Garamond"/>
                <a:sym typeface="Garamond" pitchFamily="18" charset="0"/>
              </a:rPr>
              <a:t>: </a:t>
            </a:r>
            <a:r>
              <a:rPr lang="en-US" sz="3200" i="1" dirty="0">
                <a:latin typeface="Garamond"/>
                <a:cs typeface="Garamond"/>
                <a:sym typeface="Garamond" pitchFamily="18" charset="0"/>
              </a:rPr>
              <a:t>I did not </a:t>
            </a:r>
            <a:r>
              <a:rPr lang="en-US" sz="3200" i="1" u="sng" dirty="0">
                <a:latin typeface="Garamond"/>
                <a:cs typeface="Garamond"/>
                <a:sym typeface="Garamond" pitchFamily="18" charset="0"/>
              </a:rPr>
              <a:t>directly</a:t>
            </a:r>
            <a:r>
              <a:rPr lang="en-US" sz="3200" i="1" dirty="0">
                <a:latin typeface="Garamond"/>
                <a:cs typeface="Garamond"/>
                <a:sym typeface="Garamond" pitchFamily="18" charset="0"/>
              </a:rPr>
              <a:t> collect all the data through the application </a:t>
            </a:r>
            <a:r>
              <a:rPr lang="en-US" sz="3200" dirty="0">
                <a:solidFill>
                  <a:srgbClr val="E12F29"/>
                </a:solidFill>
                <a:latin typeface="Garamond"/>
                <a:cs typeface="Garamond"/>
                <a:sym typeface="Garamond" pitchFamily="18" charset="0"/>
              </a:rPr>
              <a:t>Your digital life</a:t>
            </a:r>
            <a:r>
              <a:rPr lang="en-US" sz="3200" i="1" dirty="0">
                <a:latin typeface="Garamond"/>
                <a:cs typeface="Garamond"/>
                <a:sym typeface="Garamond" pitchFamily="18" charset="0"/>
              </a:rPr>
              <a:t>. I only got the direct data from its users. ... To be clear, they agreed with processing their data, and the data of all their Facebook friends. </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host</a:t>
            </a:r>
            <a:r>
              <a:rPr lang="en-US" sz="3200" dirty="0">
                <a:latin typeface="Garamond"/>
                <a:cs typeface="Garamond"/>
                <a:sym typeface="Garamond" pitchFamily="18" charset="0"/>
              </a:rPr>
              <a:t>: </a:t>
            </a:r>
            <a:r>
              <a:rPr lang="en-US" sz="3200" i="1" dirty="0">
                <a:latin typeface="Garamond"/>
                <a:cs typeface="Garamond"/>
                <a:sym typeface="Garamond" pitchFamily="18" charset="0"/>
              </a:rPr>
              <a:t>Was this informed consent, and did they know what permissions they gave you?</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Kogan</a:t>
            </a:r>
            <a:r>
              <a:rPr lang="en-US" sz="3200" dirty="0">
                <a:latin typeface="Garamond"/>
                <a:cs typeface="Garamond"/>
                <a:sym typeface="Garamond" pitchFamily="18" charset="0"/>
              </a:rPr>
              <a:t>: </a:t>
            </a:r>
            <a:r>
              <a:rPr lang="en-US" sz="3200" i="1" dirty="0">
                <a:latin typeface="Garamond"/>
                <a:cs typeface="Garamond"/>
                <a:sym typeface="Garamond" pitchFamily="18" charset="0"/>
              </a:rPr>
              <a:t>They ticked a box in an online form, and it was clearly stated </a:t>
            </a:r>
            <a:r>
              <a:rPr lang="en-US" sz="3200" dirty="0">
                <a:latin typeface="Garamond"/>
                <a:cs typeface="Garamond"/>
                <a:sym typeface="Garamond" pitchFamily="18" charset="0"/>
              </a:rPr>
              <a:t>in the small print </a:t>
            </a:r>
            <a:r>
              <a:rPr lang="en-US" sz="3200" i="1" dirty="0">
                <a:latin typeface="Garamond"/>
                <a:cs typeface="Garamond"/>
                <a:sym typeface="Garamond" pitchFamily="18" charset="0"/>
              </a:rPr>
              <a:t>what type of access they are giving me.</a:t>
            </a:r>
            <a:endParaRPr lang="sl-SI" sz="2800" i="1"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
        <p:nvSpPr>
          <p:cNvPr id="2" name="Označba mesta vsebine 2">
            <a:extLst>
              <a:ext uri="{FF2B5EF4-FFF2-40B4-BE49-F238E27FC236}">
                <a16:creationId xmlns:a16="http://schemas.microsoft.com/office/drawing/2014/main" id="{7D45C351-13C2-EECD-78C6-D53A5DAD03F6}"/>
              </a:ext>
            </a:extLst>
          </p:cNvPr>
          <p:cNvSpPr txBox="1">
            <a:spLocks/>
          </p:cNvSpPr>
          <p:nvPr/>
        </p:nvSpPr>
        <p:spPr>
          <a:xfrm>
            <a:off x="8301789" y="1442029"/>
            <a:ext cx="3986463" cy="5207424"/>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536"/>
              </a:spcBef>
              <a:buClr>
                <a:srgbClr val="FF0000"/>
              </a:buClr>
              <a:buSzPct val="70000"/>
              <a:buNone/>
              <a:defRPr/>
            </a:pPr>
            <a:r>
              <a:rPr lang="en-US" sz="2400" dirty="0">
                <a:latin typeface="Garamond"/>
                <a:cs typeface="Garamond"/>
                <a:sym typeface="Garamond" pitchFamily="18" charset="0"/>
              </a:rPr>
              <a:t>In case you missed it:</a:t>
            </a:r>
          </a:p>
          <a:p>
            <a:pPr marL="0" indent="0">
              <a:lnSpc>
                <a:spcPct val="120000"/>
              </a:lnSpc>
              <a:spcBef>
                <a:spcPts val="536"/>
              </a:spcBef>
              <a:buClr>
                <a:srgbClr val="FF0000"/>
              </a:buClr>
              <a:buSzPct val="70000"/>
              <a:buNone/>
              <a:defRPr/>
            </a:pPr>
            <a:endParaRPr lang="en-US" sz="2400" dirty="0">
              <a:latin typeface="Garamond"/>
              <a:cs typeface="Garamond"/>
              <a:sym typeface="Garamond" pitchFamily="18" charset="0"/>
            </a:endParaRPr>
          </a:p>
          <a:p>
            <a:pPr marL="0" indent="0">
              <a:lnSpc>
                <a:spcPct val="120000"/>
              </a:lnSpc>
              <a:spcBef>
                <a:spcPts val="536"/>
              </a:spcBef>
              <a:buClr>
                <a:srgbClr val="FF0000"/>
              </a:buClr>
              <a:buSzPct val="70000"/>
              <a:buNone/>
              <a:defRPr/>
            </a:pPr>
            <a:endParaRPr lang="en-US" sz="2400" dirty="0">
              <a:latin typeface="Garamond"/>
              <a:cs typeface="Garamond"/>
              <a:sym typeface="Garamond" pitchFamily="18" charset="0"/>
            </a:endParaRPr>
          </a:p>
          <a:p>
            <a:pPr marL="0" indent="0">
              <a:lnSpc>
                <a:spcPct val="120000"/>
              </a:lnSpc>
              <a:spcBef>
                <a:spcPts val="536"/>
              </a:spcBef>
              <a:buClr>
                <a:srgbClr val="FF0000"/>
              </a:buClr>
              <a:buSzPct val="70000"/>
              <a:buNone/>
              <a:defRPr/>
            </a:pPr>
            <a:r>
              <a:rPr lang="en-US" sz="2400" dirty="0">
                <a:solidFill>
                  <a:srgbClr val="E12F29"/>
                </a:solidFill>
                <a:latin typeface="Garamond"/>
                <a:cs typeface="Garamond"/>
                <a:sym typeface="Garamond" pitchFamily="18" charset="0"/>
              </a:rPr>
              <a:t>Kogan -&gt; collects data from the users of his fb application.</a:t>
            </a: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a:p>
            <a:pPr marL="0" indent="0">
              <a:lnSpc>
                <a:spcPct val="120000"/>
              </a:lnSpc>
              <a:spcBef>
                <a:spcPts val="536"/>
              </a:spcBef>
              <a:buClr>
                <a:srgbClr val="FF0000"/>
              </a:buClr>
              <a:buSzPct val="70000"/>
              <a:buNone/>
              <a:defRPr/>
            </a:pPr>
            <a:r>
              <a:rPr lang="en-US" sz="2400" dirty="0">
                <a:solidFill>
                  <a:srgbClr val="E12F29"/>
                </a:solidFill>
                <a:latin typeface="Garamond"/>
                <a:cs typeface="Garamond"/>
                <a:sym typeface="Garamond" pitchFamily="18" charset="0"/>
              </a:rPr>
              <a:t>Users -&gt; consent to the processing of their </a:t>
            </a:r>
            <a:r>
              <a:rPr lang="en-US" sz="2400" b="1" dirty="0">
                <a:solidFill>
                  <a:srgbClr val="E12F29"/>
                </a:solidFill>
                <a:latin typeface="Garamond"/>
                <a:cs typeface="Garamond"/>
                <a:sym typeface="Garamond" pitchFamily="18" charset="0"/>
              </a:rPr>
              <a:t>AND</a:t>
            </a:r>
            <a:r>
              <a:rPr lang="en-US" sz="2400" dirty="0">
                <a:solidFill>
                  <a:srgbClr val="E12F29"/>
                </a:solidFill>
                <a:latin typeface="Garamond"/>
                <a:cs typeface="Garamond"/>
                <a:sym typeface="Garamond" pitchFamily="18" charset="0"/>
              </a:rPr>
              <a:t> their </a:t>
            </a:r>
            <a:r>
              <a:rPr lang="en-US" sz="2400" i="1" dirty="0">
                <a:solidFill>
                  <a:srgbClr val="E12F29"/>
                </a:solidFill>
                <a:latin typeface="Garamond"/>
                <a:cs typeface="Garamond"/>
                <a:sym typeface="Garamond" pitchFamily="18" charset="0"/>
              </a:rPr>
              <a:t>friends’</a:t>
            </a:r>
            <a:r>
              <a:rPr lang="en-US" sz="2400" dirty="0">
                <a:solidFill>
                  <a:srgbClr val="E12F29"/>
                </a:solidFill>
                <a:latin typeface="Garamond"/>
                <a:cs typeface="Garamond"/>
                <a:sym typeface="Garamond" pitchFamily="18" charset="0"/>
              </a:rPr>
              <a:t> data.</a:t>
            </a:r>
            <a:endParaRPr lang="sl-SI" sz="2000" dirty="0">
              <a:solidFill>
                <a:srgbClr val="E12F29"/>
              </a:solidFill>
              <a:latin typeface="Garamond"/>
              <a:cs typeface="Garamond"/>
              <a:sym typeface="Garamond" pitchFamily="18" charset="0"/>
            </a:endParaRPr>
          </a:p>
        </p:txBody>
      </p:sp>
      <p:pic>
        <p:nvPicPr>
          <p:cNvPr id="6" name="Picture 5" descr="A picture containing drawing&#10;&#10;Description automatically generated">
            <a:extLst>
              <a:ext uri="{FF2B5EF4-FFF2-40B4-BE49-F238E27FC236}">
                <a16:creationId xmlns:a16="http://schemas.microsoft.com/office/drawing/2014/main" id="{44F31F1E-FB44-BA74-551E-760064813AA8}"/>
              </a:ext>
            </a:extLst>
          </p:cNvPr>
          <p:cNvPicPr>
            <a:picLocks noChangeAspect="1"/>
          </p:cNvPicPr>
          <p:nvPr/>
        </p:nvPicPr>
        <p:blipFill rotWithShape="1">
          <a:blip r:embed="rId3">
            <a:extLst>
              <a:ext uri="{28A0092B-C50C-407E-A947-70E740481C1C}">
                <a14:useLocalDpi xmlns:a14="http://schemas.microsoft.com/office/drawing/2010/main" val="0"/>
              </a:ext>
            </a:extLst>
          </a:blip>
          <a:srcRect t="24286" b="25314"/>
          <a:stretch/>
        </p:blipFill>
        <p:spPr>
          <a:xfrm>
            <a:off x="10048875" y="0"/>
            <a:ext cx="2143125" cy="1080121"/>
          </a:xfrm>
          <a:prstGeom prst="rect">
            <a:avLst/>
          </a:prstGeom>
        </p:spPr>
      </p:pic>
    </p:spTree>
    <p:extLst>
      <p:ext uri="{BB962C8B-B14F-4D97-AF65-F5344CB8AC3E}">
        <p14:creationId xmlns:p14="http://schemas.microsoft.com/office/powerpoint/2010/main" val="27174263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61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A few days after the Guardian article II.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837915" cy="4331428"/>
          </a:xfrm>
        </p:spPr>
        <p:txBody>
          <a:bodyPr>
            <a:normAutofit fontScale="850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host</a:t>
            </a:r>
            <a:r>
              <a:rPr lang="en-US" sz="3200" dirty="0">
                <a:latin typeface="Garamond"/>
                <a:cs typeface="Garamond"/>
                <a:sym typeface="Garamond" pitchFamily="18" charset="0"/>
              </a:rPr>
              <a:t>: </a:t>
            </a:r>
            <a:r>
              <a:rPr lang="en-US" sz="3200" i="1" dirty="0">
                <a:latin typeface="Garamond"/>
                <a:cs typeface="Garamond"/>
                <a:sym typeface="Garamond" pitchFamily="18" charset="0"/>
              </a:rPr>
              <a:t>But could the users of your app access the results of the tests they took without this consent?</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Kogan</a:t>
            </a:r>
            <a:r>
              <a:rPr lang="en-US" sz="3200" dirty="0">
                <a:latin typeface="Garamond"/>
                <a:cs typeface="Garamond"/>
                <a:sym typeface="Garamond" pitchFamily="18" charset="0"/>
              </a:rPr>
              <a:t>: </a:t>
            </a:r>
            <a:r>
              <a:rPr lang="en-US" sz="3200" i="1" dirty="0">
                <a:latin typeface="Garamond"/>
                <a:cs typeface="Garamond"/>
                <a:sym typeface="Garamond" pitchFamily="18" charset="0"/>
              </a:rPr>
              <a:t>Of course they could! Every third Thursday of the month between 23:58 and 00:02, they would need to submit a video of a ritualistic slaughter of their pet budgie, and submit the recording to an undisclosed e-mail address. They had this option, but it seems that none of the respondents chose it, for some reason. Everyone preferred to tick the privacy invasion box. Which, of course, is not what we call it, ha </a:t>
            </a:r>
            <a:r>
              <a:rPr lang="en-US" sz="3200" i="1" dirty="0" err="1">
                <a:latin typeface="Garamond"/>
                <a:cs typeface="Garamond"/>
                <a:sym typeface="Garamond" pitchFamily="18" charset="0"/>
              </a:rPr>
              <a:t>ha</a:t>
            </a:r>
            <a:r>
              <a:rPr lang="en-US" sz="3200" i="1" dirty="0">
                <a:latin typeface="Garamond"/>
                <a:cs typeface="Garamond"/>
                <a:sym typeface="Garamond" pitchFamily="18" charset="0"/>
              </a:rPr>
              <a:t>.</a:t>
            </a:r>
            <a:endParaRPr lang="sl-SI" sz="2800" i="1"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
        <p:nvSpPr>
          <p:cNvPr id="2" name="Označba mesta vsebine 2">
            <a:extLst>
              <a:ext uri="{FF2B5EF4-FFF2-40B4-BE49-F238E27FC236}">
                <a16:creationId xmlns:a16="http://schemas.microsoft.com/office/drawing/2014/main" id="{7D45C351-13C2-EECD-78C6-D53A5DAD03F6}"/>
              </a:ext>
            </a:extLst>
          </p:cNvPr>
          <p:cNvSpPr txBox="1">
            <a:spLocks/>
          </p:cNvSpPr>
          <p:nvPr/>
        </p:nvSpPr>
        <p:spPr>
          <a:xfrm>
            <a:off x="8301789" y="1442029"/>
            <a:ext cx="3986463" cy="5207424"/>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536"/>
              </a:spcBef>
              <a:buClr>
                <a:srgbClr val="FF0000"/>
              </a:buClr>
              <a:buSzPct val="70000"/>
              <a:buNone/>
              <a:defRPr/>
            </a:pPr>
            <a:r>
              <a:rPr lang="en-US" sz="2400" dirty="0">
                <a:latin typeface="Garamond"/>
                <a:cs typeface="Garamond"/>
                <a:sym typeface="Garamond" pitchFamily="18" charset="0"/>
              </a:rPr>
              <a:t>In case you missed it:</a:t>
            </a:r>
          </a:p>
          <a:p>
            <a:pPr marL="0" indent="0">
              <a:lnSpc>
                <a:spcPct val="120000"/>
              </a:lnSpc>
              <a:spcBef>
                <a:spcPts val="536"/>
              </a:spcBef>
              <a:buClr>
                <a:srgbClr val="FF0000"/>
              </a:buClr>
              <a:buSzPct val="70000"/>
              <a:buNone/>
              <a:defRPr/>
            </a:pPr>
            <a:endParaRPr lang="en-US" sz="2400" dirty="0">
              <a:latin typeface="Garamond"/>
              <a:cs typeface="Garamond"/>
              <a:sym typeface="Garamond" pitchFamily="18" charset="0"/>
            </a:endParaRP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a:p>
            <a:pPr marL="0" indent="0">
              <a:lnSpc>
                <a:spcPct val="120000"/>
              </a:lnSpc>
              <a:spcBef>
                <a:spcPts val="536"/>
              </a:spcBef>
              <a:buClr>
                <a:srgbClr val="FF0000"/>
              </a:buClr>
              <a:buSzPct val="70000"/>
              <a:buNone/>
              <a:defRPr/>
            </a:pPr>
            <a:r>
              <a:rPr lang="en-US" sz="2400" dirty="0">
                <a:solidFill>
                  <a:srgbClr val="E12F29"/>
                </a:solidFill>
                <a:latin typeface="Garamond"/>
                <a:cs typeface="Garamond"/>
                <a:sym typeface="Garamond" pitchFamily="18" charset="0"/>
              </a:rPr>
              <a:t>I am paraphrasing here, but in a nutshell, people were led to believe that they would only access the analysis of the tests they took, if they ticked a box. The implications were not clear.</a:t>
            </a: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a:p>
            <a:pPr marL="0" indent="0">
              <a:lnSpc>
                <a:spcPct val="120000"/>
              </a:lnSpc>
              <a:spcBef>
                <a:spcPts val="536"/>
              </a:spcBef>
              <a:buClr>
                <a:srgbClr val="FF0000"/>
              </a:buClr>
              <a:buSzPct val="70000"/>
              <a:buNone/>
              <a:defRPr/>
            </a:pPr>
            <a:endParaRPr lang="en-US" sz="2400" dirty="0">
              <a:solidFill>
                <a:srgbClr val="E12F29"/>
              </a:solidFill>
              <a:latin typeface="Garamond"/>
              <a:cs typeface="Garamond"/>
              <a:sym typeface="Garamond" pitchFamily="18" charset="0"/>
            </a:endParaRPr>
          </a:p>
        </p:txBody>
      </p:sp>
      <p:pic>
        <p:nvPicPr>
          <p:cNvPr id="6" name="Picture 5" descr="A picture containing drawing&#10;&#10;Description automatically generated">
            <a:extLst>
              <a:ext uri="{FF2B5EF4-FFF2-40B4-BE49-F238E27FC236}">
                <a16:creationId xmlns:a16="http://schemas.microsoft.com/office/drawing/2014/main" id="{552E6181-17B4-B2FE-B00B-E54266E61595}"/>
              </a:ext>
            </a:extLst>
          </p:cNvPr>
          <p:cNvPicPr>
            <a:picLocks noChangeAspect="1"/>
          </p:cNvPicPr>
          <p:nvPr/>
        </p:nvPicPr>
        <p:blipFill rotWithShape="1">
          <a:blip r:embed="rId3">
            <a:extLst>
              <a:ext uri="{28A0092B-C50C-407E-A947-70E740481C1C}">
                <a14:useLocalDpi xmlns:a14="http://schemas.microsoft.com/office/drawing/2010/main" val="0"/>
              </a:ext>
            </a:extLst>
          </a:blip>
          <a:srcRect t="24286" b="25314"/>
          <a:stretch/>
        </p:blipFill>
        <p:spPr>
          <a:xfrm>
            <a:off x="10048875" y="0"/>
            <a:ext cx="2143125" cy="1080121"/>
          </a:xfrm>
          <a:prstGeom prst="rect">
            <a:avLst/>
          </a:prstGeom>
        </p:spPr>
      </p:pic>
    </p:spTree>
    <p:extLst>
      <p:ext uri="{BB962C8B-B14F-4D97-AF65-F5344CB8AC3E}">
        <p14:creationId xmlns:p14="http://schemas.microsoft.com/office/powerpoint/2010/main" val="20880806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62</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A few days after the Guardian article III.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837915" cy="4331428"/>
          </a:xfrm>
        </p:spPr>
        <p:txBody>
          <a:bodyPr>
            <a:normAutofit fontScale="77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host</a:t>
            </a:r>
            <a:r>
              <a:rPr lang="en-US" sz="3200" dirty="0">
                <a:latin typeface="Garamond"/>
                <a:cs typeface="Garamond"/>
                <a:sym typeface="Garamond" pitchFamily="18" charset="0"/>
              </a:rPr>
              <a:t>: </a:t>
            </a:r>
            <a:r>
              <a:rPr lang="en-US" sz="3200" i="1" dirty="0" err="1">
                <a:latin typeface="Garamond"/>
                <a:cs typeface="Garamond"/>
                <a:sym typeface="Garamond" pitchFamily="18" charset="0"/>
              </a:rPr>
              <a:t>Haha</a:t>
            </a:r>
            <a:r>
              <a:rPr lang="en-US" sz="3200" i="1" dirty="0">
                <a:latin typeface="Garamond"/>
                <a:cs typeface="Garamond"/>
                <a:sym typeface="Garamond" pitchFamily="18" charset="0"/>
              </a:rPr>
              <a:t>… Did you use any Cambridge University services or equipment in your research?</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Kogan</a:t>
            </a:r>
            <a:r>
              <a:rPr lang="en-US" sz="3200" i="1" dirty="0">
                <a:latin typeface="Garamond"/>
                <a:cs typeface="Garamond"/>
                <a:sym typeface="Garamond" pitchFamily="18" charset="0"/>
              </a:rPr>
              <a:t>: No way! That would be a blatant violation of research ethics. I did everything through my own company Global Science Research </a:t>
            </a:r>
            <a:r>
              <a:rPr lang="en-US" sz="3200" dirty="0">
                <a:solidFill>
                  <a:srgbClr val="E12F29"/>
                </a:solidFill>
                <a:latin typeface="Garamond"/>
                <a:cs typeface="Garamond"/>
                <a:sym typeface="Garamond" pitchFamily="18" charset="0"/>
              </a:rPr>
              <a:t>[GSR]</a:t>
            </a:r>
            <a:r>
              <a:rPr lang="en-US" sz="3200" i="1" dirty="0">
                <a:latin typeface="Garamond"/>
                <a:cs typeface="Garamond"/>
                <a:sym typeface="Garamond" pitchFamily="18" charset="0"/>
              </a:rPr>
              <a:t>. The University of Cambridge and GSR are two completely separate legal entities.</a:t>
            </a:r>
          </a:p>
          <a:p>
            <a:pPr>
              <a:lnSpc>
                <a:spcPct val="120000"/>
              </a:lnSpc>
              <a:spcBef>
                <a:spcPts val="536"/>
              </a:spcBef>
              <a:buClr>
                <a:srgbClr val="FF0000"/>
              </a:buClr>
              <a:buSzPct val="70000"/>
              <a:buFont typeface="Wingdings" panose="05000000000000000000" pitchFamily="2" charset="2"/>
              <a:buChar char="§"/>
              <a:defRPr/>
            </a:pPr>
            <a:r>
              <a:rPr lang="en-US" sz="3200" b="1" i="1" dirty="0">
                <a:latin typeface="Garamond"/>
                <a:cs typeface="Garamond"/>
                <a:sym typeface="Garamond" pitchFamily="18" charset="0"/>
              </a:rPr>
              <a:t>host</a:t>
            </a:r>
            <a:r>
              <a:rPr lang="en-US" sz="3200" i="1" dirty="0">
                <a:latin typeface="Garamond"/>
                <a:cs typeface="Garamond"/>
                <a:sym typeface="Garamond" pitchFamily="18" charset="0"/>
              </a:rPr>
              <a:t>: I see. How did you conduct data collection?</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Kogan</a:t>
            </a:r>
            <a:r>
              <a:rPr lang="en-US" sz="3200" i="1" dirty="0">
                <a:latin typeface="Garamond"/>
                <a:cs typeface="Garamond"/>
                <a:sym typeface="Garamond" pitchFamily="18" charset="0"/>
              </a:rPr>
              <a:t>: I used Qualtrics.</a:t>
            </a:r>
          </a:p>
          <a:p>
            <a:pPr>
              <a:lnSpc>
                <a:spcPct val="120000"/>
              </a:lnSpc>
              <a:spcBef>
                <a:spcPts val="536"/>
              </a:spcBef>
              <a:buClr>
                <a:srgbClr val="FF0000"/>
              </a:buClr>
              <a:buSzPct val="70000"/>
              <a:buFont typeface="Wingdings" panose="05000000000000000000" pitchFamily="2" charset="2"/>
              <a:buChar char="§"/>
              <a:defRPr/>
            </a:pPr>
            <a:endParaRPr lang="en-US" sz="3200" i="1" dirty="0">
              <a:latin typeface="Garamond"/>
              <a:cs typeface="Garamond"/>
              <a:sym typeface="Garamond" pitchFamily="18" charset="0"/>
            </a:endParaRP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Kieren develops a nervous tick at that moment. </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Picture 5" descr="A picture containing drawing&#10;&#10;Description automatically generated">
            <a:extLst>
              <a:ext uri="{FF2B5EF4-FFF2-40B4-BE49-F238E27FC236}">
                <a16:creationId xmlns:a16="http://schemas.microsoft.com/office/drawing/2014/main" id="{552E6181-17B4-B2FE-B00B-E54266E61595}"/>
              </a:ext>
            </a:extLst>
          </p:cNvPr>
          <p:cNvPicPr>
            <a:picLocks noChangeAspect="1"/>
          </p:cNvPicPr>
          <p:nvPr/>
        </p:nvPicPr>
        <p:blipFill rotWithShape="1">
          <a:blip r:embed="rId3">
            <a:extLst>
              <a:ext uri="{28A0092B-C50C-407E-A947-70E740481C1C}">
                <a14:useLocalDpi xmlns:a14="http://schemas.microsoft.com/office/drawing/2010/main" val="0"/>
              </a:ext>
            </a:extLst>
          </a:blip>
          <a:srcRect t="24286" b="25314"/>
          <a:stretch/>
        </p:blipFill>
        <p:spPr>
          <a:xfrm>
            <a:off x="10048875" y="0"/>
            <a:ext cx="2143125" cy="1080121"/>
          </a:xfrm>
          <a:prstGeom prst="rect">
            <a:avLst/>
          </a:prstGeom>
        </p:spPr>
      </p:pic>
    </p:spTree>
    <p:extLst>
      <p:ext uri="{BB962C8B-B14F-4D97-AF65-F5344CB8AC3E}">
        <p14:creationId xmlns:p14="http://schemas.microsoft.com/office/powerpoint/2010/main" val="3195196643"/>
      </p:ext>
    </p:extLst>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63</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At the UIS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8522181" cy="4331428"/>
          </a:xfrm>
        </p:spPr>
        <p:txBody>
          <a:bodyPr>
            <a:normAutofit fontScale="850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Kieren</a:t>
            </a:r>
            <a:r>
              <a:rPr lang="en-US" sz="3200" dirty="0">
                <a:latin typeface="Garamond"/>
                <a:cs typeface="Garamond"/>
                <a:sym typeface="Garamond" pitchFamily="18" charset="0"/>
              </a:rPr>
              <a:t> talks to the sys admin: "</a:t>
            </a:r>
            <a:r>
              <a:rPr lang="en-US" sz="3200" i="1" dirty="0">
                <a:latin typeface="Garamond"/>
                <a:cs typeface="Garamond"/>
                <a:sym typeface="Garamond" pitchFamily="18" charset="0"/>
              </a:rPr>
              <a:t>Do we have a Qualtrics license?</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Sys Admin</a:t>
            </a:r>
            <a:r>
              <a:rPr lang="en-US" sz="3200" dirty="0">
                <a:latin typeface="Garamond"/>
                <a:cs typeface="Garamond"/>
                <a:sym typeface="Garamond" pitchFamily="18" charset="0"/>
              </a:rPr>
              <a:t>: </a:t>
            </a:r>
            <a:r>
              <a:rPr lang="en-US" sz="3200" i="1" dirty="0">
                <a:latin typeface="Garamond"/>
                <a:cs typeface="Garamond"/>
                <a:sym typeface="Garamond" pitchFamily="18" charset="0"/>
              </a:rPr>
              <a:t>We do.</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Kieren</a:t>
            </a:r>
            <a:r>
              <a:rPr lang="en-US" sz="3200" dirty="0">
                <a:latin typeface="Garamond"/>
                <a:cs typeface="Garamond"/>
                <a:sym typeface="Garamond" pitchFamily="18" charset="0"/>
              </a:rPr>
              <a:t>: </a:t>
            </a:r>
            <a:r>
              <a:rPr lang="en-US" sz="3200" i="1" dirty="0">
                <a:latin typeface="Garamond"/>
                <a:cs typeface="Garamond"/>
                <a:sym typeface="Garamond" pitchFamily="18" charset="0"/>
              </a:rPr>
              <a:t>Does Kogan have a user account?</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Sys Admin</a:t>
            </a:r>
            <a:r>
              <a:rPr lang="en-US" sz="3200" dirty="0">
                <a:latin typeface="Garamond"/>
                <a:cs typeface="Garamond"/>
                <a:sym typeface="Garamond" pitchFamily="18" charset="0"/>
              </a:rPr>
              <a:t>: </a:t>
            </a:r>
            <a:r>
              <a:rPr lang="en-US" sz="3200" i="1" dirty="0">
                <a:latin typeface="Garamond"/>
                <a:cs typeface="Garamond"/>
                <a:sym typeface="Garamond" pitchFamily="18" charset="0"/>
              </a:rPr>
              <a:t>Yep</a:t>
            </a:r>
            <a:r>
              <a:rPr lang="en-US" sz="3200"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Kieren</a:t>
            </a:r>
            <a:r>
              <a:rPr lang="en-US" sz="3200" dirty="0">
                <a:latin typeface="Garamond"/>
                <a:cs typeface="Garamond"/>
                <a:sym typeface="Garamond" pitchFamily="18" charset="0"/>
              </a:rPr>
              <a:t>: </a:t>
            </a:r>
            <a:r>
              <a:rPr lang="en-US" sz="3200" i="1" dirty="0">
                <a:latin typeface="Garamond"/>
                <a:cs typeface="Garamond"/>
                <a:sym typeface="Garamond" pitchFamily="18" charset="0"/>
              </a:rPr>
              <a:t>Can we access his data collections?</a:t>
            </a:r>
          </a:p>
          <a:p>
            <a:pPr>
              <a:lnSpc>
                <a:spcPct val="120000"/>
              </a:lnSpc>
              <a:spcBef>
                <a:spcPts val="536"/>
              </a:spcBef>
              <a:buClr>
                <a:srgbClr val="FF0000"/>
              </a:buClr>
              <a:buSzPct val="70000"/>
              <a:buFont typeface="Wingdings" panose="05000000000000000000" pitchFamily="2" charset="2"/>
              <a:buChar char="§"/>
              <a:defRPr/>
            </a:pPr>
            <a:r>
              <a:rPr lang="en-US" sz="3200" b="1" dirty="0">
                <a:latin typeface="Garamond"/>
                <a:cs typeface="Garamond"/>
                <a:sym typeface="Garamond" pitchFamily="18" charset="0"/>
              </a:rPr>
              <a:t>Sys Admin</a:t>
            </a:r>
            <a:r>
              <a:rPr lang="en-US" sz="3200" dirty="0">
                <a:latin typeface="Garamond"/>
                <a:cs typeface="Garamond"/>
                <a:sym typeface="Garamond" pitchFamily="18" charset="0"/>
              </a:rPr>
              <a:t>: </a:t>
            </a:r>
            <a:r>
              <a:rPr lang="en-US" sz="3200" i="1" dirty="0">
                <a:latin typeface="Garamond"/>
                <a:cs typeface="Garamond"/>
                <a:sym typeface="Garamond" pitchFamily="18" charset="0"/>
              </a:rPr>
              <a:t>That would be an invasion of privacy, but I can list the names of the files and associated surveys. For example this one: </a:t>
            </a:r>
            <a:r>
              <a:rPr lang="en-US" sz="3200" i="1" u="sng" dirty="0">
                <a:latin typeface="Garamond"/>
                <a:cs typeface="Garamond"/>
                <a:sym typeface="Garamond" pitchFamily="18" charset="0"/>
              </a:rPr>
              <a:t>Facebook personality data</a:t>
            </a:r>
            <a:r>
              <a:rPr lang="en-US" sz="3200" i="1" dirty="0">
                <a:latin typeface="Garamond"/>
                <a:cs typeface="Garamond"/>
                <a:sym typeface="Garamond" pitchFamily="18" charset="0"/>
              </a:rPr>
              <a:t>.</a:t>
            </a: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63874" y="6374038"/>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UIS" descr="A close up of a logo&#10;&#10;Description automatically generated">
            <a:extLst>
              <a:ext uri="{FF2B5EF4-FFF2-40B4-BE49-F238E27FC236}">
                <a16:creationId xmlns:a16="http://schemas.microsoft.com/office/drawing/2014/main" id="{36340BC8-D99B-BC9C-B9C2-1CEB6D79F5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530" t="8420" r="6530" b="6531"/>
          <a:stretch/>
        </p:blipFill>
        <p:spPr>
          <a:xfrm>
            <a:off x="9153944" y="2158450"/>
            <a:ext cx="2742071" cy="2682462"/>
          </a:xfrm>
          <a:prstGeom prst="rect">
            <a:avLst/>
          </a:prstGeom>
        </p:spPr>
      </p:pic>
    </p:spTree>
    <p:extLst>
      <p:ext uri="{BB962C8B-B14F-4D97-AF65-F5344CB8AC3E}">
        <p14:creationId xmlns:p14="http://schemas.microsoft.com/office/powerpoint/2010/main" val="21545191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64</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Before we discuss further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288209"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dirty="0">
                <a:solidFill>
                  <a:srgbClr val="E12F29"/>
                </a:solidFill>
                <a:latin typeface="Garamond"/>
                <a:cs typeface="Garamond"/>
                <a:sym typeface="Garamond" pitchFamily="18" charset="0"/>
              </a:rPr>
              <a:t>(Quiz) </a:t>
            </a:r>
            <a:r>
              <a:rPr lang="en-US" sz="2800" dirty="0">
                <a:latin typeface="Garamond"/>
                <a:cs typeface="Garamond"/>
                <a:sym typeface="Garamond" pitchFamily="18" charset="0"/>
              </a:rPr>
              <a:t>What do you think Kieren should do now?</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Look at file servers for the whole Uni and for the School of Psychology. </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Check Kogan’s work resources and cloud resources connected to work.</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Check all connections between </a:t>
            </a:r>
            <a:r>
              <a:rPr lang="en-US" dirty="0" err="1">
                <a:latin typeface="Garamond"/>
                <a:cs typeface="Garamond"/>
                <a:sym typeface="Garamond" pitchFamily="18" charset="0"/>
              </a:rPr>
              <a:t>Cantab</a:t>
            </a:r>
            <a:r>
              <a:rPr lang="en-US" dirty="0">
                <a:latin typeface="Garamond"/>
                <a:cs typeface="Garamond"/>
                <a:sym typeface="Garamond" pitchFamily="18" charset="0"/>
              </a:rPr>
              <a:t> and Kogan</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Look at Kogan’s work email (</a:t>
            </a:r>
            <a:r>
              <a:rPr lang="en-US" i="1" dirty="0">
                <a:latin typeface="Garamond"/>
                <a:cs typeface="Garamond"/>
                <a:sym typeface="Garamond" pitchFamily="18" charset="0"/>
              </a:rPr>
              <a:t>by the way work emails do not enjoy any kind of privacy protection. Just so you know. Do not use work accounts to plan robbing banks or dating someone on the side)</a:t>
            </a:r>
            <a:r>
              <a:rPr lang="en-US" dirty="0">
                <a:latin typeface="Garamond"/>
                <a:cs typeface="Garamond"/>
                <a:sym typeface="Garamond" pitchFamily="18" charset="0"/>
              </a:rPr>
              <a:t>.</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Look at access logs…</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 and talk to everyone who might reasonably have access to the data.</a:t>
            </a:r>
          </a:p>
          <a:p>
            <a:pPr lvl="1">
              <a:lnSpc>
                <a:spcPct val="120000"/>
              </a:lnSpc>
              <a:spcBef>
                <a:spcPts val="536"/>
              </a:spcBef>
              <a:buClr>
                <a:srgbClr val="FF0000"/>
              </a:buClr>
              <a:buSzPct val="70000"/>
              <a:buFont typeface="Wingdings" panose="05000000000000000000" pitchFamily="2" charset="2"/>
              <a:buChar char="§"/>
              <a:defRPr/>
            </a:pPr>
            <a:endParaRPr lang="en-US" dirty="0">
              <a:latin typeface="Garamond"/>
              <a:cs typeface="Garamond"/>
              <a:sym typeface="Garamond" pitchFamily="18" charset="0"/>
            </a:endParaRPr>
          </a:p>
          <a:p>
            <a:pPr lvl="1">
              <a:lnSpc>
                <a:spcPct val="120000"/>
              </a:lnSpc>
              <a:spcBef>
                <a:spcPts val="536"/>
              </a:spcBef>
              <a:buClr>
                <a:srgbClr val="FF0000"/>
              </a:buClr>
              <a:buSzPct val="70000"/>
              <a:buFont typeface="Wingdings" panose="05000000000000000000" pitchFamily="2" charset="2"/>
              <a:buChar char="§"/>
              <a:defRPr/>
            </a:pPr>
            <a:endParaRPr lang="sl-SI"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314525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65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Before we discuss further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288209"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dirty="0">
                <a:solidFill>
                  <a:srgbClr val="E12F29"/>
                </a:solidFill>
                <a:latin typeface="Garamond"/>
                <a:cs typeface="Garamond"/>
                <a:sym typeface="Garamond" pitchFamily="18" charset="0"/>
              </a:rPr>
              <a:t>(Quiz) </a:t>
            </a:r>
            <a:r>
              <a:rPr lang="en-US" sz="2800" dirty="0">
                <a:latin typeface="Garamond"/>
                <a:cs typeface="Garamond"/>
                <a:sym typeface="Garamond" pitchFamily="18" charset="0"/>
              </a:rPr>
              <a:t>Is it a problem for a University to breach privacy laws?</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Well, yeah. They are not exempt from the law.</a:t>
            </a:r>
          </a:p>
          <a:p>
            <a:pPr>
              <a:lnSpc>
                <a:spcPct val="120000"/>
              </a:lnSpc>
              <a:spcBef>
                <a:spcPts val="536"/>
              </a:spcBef>
              <a:buClr>
                <a:srgbClr val="FF0000"/>
              </a:buClr>
              <a:buSzPct val="70000"/>
              <a:buFont typeface="Wingdings" panose="05000000000000000000" pitchFamily="2" charset="2"/>
              <a:buChar char="§"/>
              <a:defRPr/>
            </a:pPr>
            <a:r>
              <a:rPr lang="en-US" dirty="0">
                <a:solidFill>
                  <a:srgbClr val="E12F29"/>
                </a:solidFill>
                <a:latin typeface="Garamond"/>
                <a:cs typeface="Garamond"/>
                <a:sym typeface="Garamond" pitchFamily="18" charset="0"/>
              </a:rPr>
              <a:t>(Quiz) </a:t>
            </a:r>
            <a:r>
              <a:rPr lang="en-US" dirty="0">
                <a:latin typeface="Garamond"/>
                <a:cs typeface="Garamond"/>
                <a:sym typeface="Garamond" pitchFamily="18" charset="0"/>
              </a:rPr>
              <a:t>What worries Cambridge here? </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For them, this is a public image issue. They have connections aplenty with various committees and MP’s. They are not bothered about the law at all. They believe they can squash anything. They only thing is the damage to the reputation of the University and a (slight) decrease of popularity.</a:t>
            </a:r>
          </a:p>
          <a:p>
            <a:pPr lvl="1">
              <a:lnSpc>
                <a:spcPct val="120000"/>
              </a:lnSpc>
              <a:spcBef>
                <a:spcPts val="536"/>
              </a:spcBef>
              <a:buClr>
                <a:srgbClr val="FF0000"/>
              </a:buClr>
              <a:buSzPct val="70000"/>
              <a:buFont typeface="Wingdings" panose="05000000000000000000" pitchFamily="2" charset="2"/>
              <a:buChar char="§"/>
              <a:defRPr/>
            </a:pPr>
            <a:endParaRPr lang="sl-SI"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6289303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66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Investigation starts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837915" cy="4331428"/>
          </a:xfrm>
        </p:spPr>
        <p:txBody>
          <a:bodyPr>
            <a:normAutofit fontScale="77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Kieren is now almost sure that Kogan used the infrastructure of the University for his research.</a:t>
            </a:r>
          </a:p>
          <a:p>
            <a:pPr>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Kieren looks at the Cambridge shared file space and finds  </a:t>
            </a:r>
            <a:r>
              <a:rPr lang="en-US" sz="2800" u="sng" dirty="0" err="1">
                <a:solidFill>
                  <a:srgbClr val="E12F29"/>
                </a:solidFill>
                <a:latin typeface="Garamond"/>
                <a:cs typeface="Garamond"/>
                <a:sym typeface="Garamond" pitchFamily="18" charset="0"/>
              </a:rPr>
              <a:t>facebook_personality.iso</a:t>
            </a:r>
            <a:r>
              <a:rPr lang="en-US" sz="2800" dirty="0">
                <a:latin typeface="Garamond"/>
                <a:cs typeface="Garamond"/>
                <a:sym typeface="Garamond" pitchFamily="18" charset="0"/>
              </a:rPr>
              <a:t> file.</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fila contains </a:t>
            </a:r>
            <a:r>
              <a:rPr lang="en-US" sz="2800" dirty="0">
                <a:latin typeface="Garamond"/>
                <a:cs typeface="Garamond"/>
                <a:sym typeface="Garamond" pitchFamily="18" charset="0"/>
              </a:rPr>
              <a:t>non-anonymized data (demographics, likes, metadata, personality </a:t>
            </a:r>
            <a:r>
              <a:rPr lang="en-US" dirty="0">
                <a:latin typeface="Garamond"/>
                <a:cs typeface="Garamond"/>
                <a:sym typeface="Garamond" pitchFamily="18" charset="0"/>
              </a:rPr>
              <a:t>tests in some cases, and more) </a:t>
            </a:r>
            <a:r>
              <a:rPr lang="en-US" sz="2800" dirty="0">
                <a:latin typeface="Garamond"/>
                <a:cs typeface="Garamond"/>
                <a:sym typeface="Garamond" pitchFamily="18" charset="0"/>
              </a:rPr>
              <a:t>of </a:t>
            </a:r>
            <a:r>
              <a:rPr lang="en-US" sz="2800" dirty="0">
                <a:solidFill>
                  <a:srgbClr val="E12F29"/>
                </a:solidFill>
                <a:latin typeface="Garamond"/>
                <a:cs typeface="Garamond"/>
                <a:sym typeface="Garamond" pitchFamily="18" charset="0"/>
              </a:rPr>
              <a:t>30+ million</a:t>
            </a:r>
            <a:r>
              <a:rPr lang="en-US" sz="2800" dirty="0">
                <a:latin typeface="Garamond"/>
                <a:cs typeface="Garamond"/>
                <a:sym typeface="Garamond" pitchFamily="18" charset="0"/>
              </a:rPr>
              <a:t> Facebook users.</a:t>
            </a:r>
          </a:p>
          <a:p>
            <a:pPr>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For a lark, Kieren, he looks for himself and me in the </a:t>
            </a:r>
            <a:r>
              <a:rPr lang="en-US" dirty="0">
                <a:latin typeface="Garamond"/>
                <a:cs typeface="Garamond"/>
                <a:sym typeface="Garamond" pitchFamily="18" charset="0"/>
              </a:rPr>
              <a:t>file </a:t>
            </a:r>
            <a:r>
              <a:rPr lang="en-US" sz="2800" dirty="0">
                <a:latin typeface="Garamond"/>
                <a:cs typeface="Garamond"/>
                <a:sym typeface="Garamond" pitchFamily="18" charset="0"/>
              </a:rPr>
              <a:t>and finds us both.</a:t>
            </a:r>
          </a:p>
          <a:p>
            <a:pPr>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The ISO contains the data and browsing and indexing script.</a:t>
            </a:r>
          </a:p>
          <a:p>
            <a:pPr>
              <a:lnSpc>
                <a:spcPct val="120000"/>
              </a:lnSpc>
              <a:spcBef>
                <a:spcPts val="536"/>
              </a:spcBef>
              <a:buClr>
                <a:srgbClr val="FF0000"/>
              </a:buClr>
              <a:buSzPct val="70000"/>
              <a:buFont typeface="Wingdings" panose="05000000000000000000" pitchFamily="2" charset="2"/>
              <a:buChar char="§"/>
              <a:defRPr/>
            </a:pPr>
            <a:r>
              <a:rPr lang="en-US" sz="2800" dirty="0">
                <a:latin typeface="Garamond"/>
                <a:cs typeface="Garamond"/>
                <a:sym typeface="Garamond" pitchFamily="18" charset="0"/>
              </a:rPr>
              <a:t>Kogan did not write this script, a developer did.</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A close up of a sign&#10;&#10;Description automatically generated">
            <a:extLst>
              <a:ext uri="{FF2B5EF4-FFF2-40B4-BE49-F238E27FC236}">
                <a16:creationId xmlns:a16="http://schemas.microsoft.com/office/drawing/2014/main" id="{B5B356FA-8ABF-31F3-F5C9-6144ABA98B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078" r="14333"/>
          <a:stretch/>
        </p:blipFill>
        <p:spPr>
          <a:xfrm>
            <a:off x="9008367" y="1976431"/>
            <a:ext cx="2731737" cy="2486058"/>
          </a:xfrm>
          <a:prstGeom prst="rect">
            <a:avLst/>
          </a:prstGeom>
        </p:spPr>
      </p:pic>
    </p:spTree>
    <p:extLst>
      <p:ext uri="{BB962C8B-B14F-4D97-AF65-F5344CB8AC3E}">
        <p14:creationId xmlns:p14="http://schemas.microsoft.com/office/powerpoint/2010/main" val="7987539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67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Finding the script developer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837915" cy="4331428"/>
          </a:xfrm>
        </p:spPr>
        <p:txBody>
          <a:bodyPr>
            <a:normAutofit fontScale="92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Kieren asks around who helped write the database search engine (literally sends an email).</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A colleague responds. It turns out that he and Kogan were both contacted by </a:t>
            </a:r>
            <a:r>
              <a:rPr lang="en-US" dirty="0">
                <a:solidFill>
                  <a:srgbClr val="E12F29"/>
                </a:solidFill>
                <a:latin typeface="Garamond"/>
                <a:cs typeface="Garamond"/>
                <a:sym typeface="Garamond" pitchFamily="18" charset="0"/>
              </a:rPr>
              <a:t>CA</a:t>
            </a:r>
            <a:r>
              <a:rPr lang="en-US" dirty="0">
                <a:latin typeface="Garamond"/>
                <a:cs typeface="Garamond"/>
                <a:sym typeface="Garamond" pitchFamily="18" charset="0"/>
              </a:rPr>
              <a:t> and offered £1M for the data.</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colleague refused to cooperate (“</a:t>
            </a:r>
            <a:r>
              <a:rPr lang="en-US" i="1" dirty="0">
                <a:latin typeface="Garamond"/>
                <a:cs typeface="Garamond"/>
                <a:sym typeface="Garamond" pitchFamily="18" charset="0"/>
              </a:rPr>
              <a:t>I don’t need the money if the price is my integrity...</a:t>
            </a:r>
            <a:r>
              <a:rPr lang="en-US" dirty="0">
                <a:latin typeface="Garamond"/>
                <a:cs typeface="Garamond"/>
                <a:sym typeface="Garamond" pitchFamily="18" charset="0"/>
              </a:rPr>
              <a:t>”). He is unaware how Kogan responded.</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He does recall that Kogan founded the company </a:t>
            </a:r>
            <a:r>
              <a:rPr lang="en-US" dirty="0">
                <a:solidFill>
                  <a:srgbClr val="E12F29"/>
                </a:solidFill>
                <a:latin typeface="Garamond"/>
                <a:cs typeface="Garamond"/>
                <a:sym typeface="Garamond" pitchFamily="18" charset="0"/>
              </a:rPr>
              <a:t>Global Science Research projects [GSR]</a:t>
            </a:r>
            <a:r>
              <a:rPr lang="en-US" dirty="0">
                <a:latin typeface="Garamond"/>
                <a:cs typeface="Garamond"/>
                <a:sym typeface="Garamond" pitchFamily="18" charset="0"/>
              </a:rPr>
              <a:t> the day after they were contacted by CA.</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Picture 5" descr="A picture containing ball&#10;&#10;Description automatically generated">
            <a:extLst>
              <a:ext uri="{FF2B5EF4-FFF2-40B4-BE49-F238E27FC236}">
                <a16:creationId xmlns:a16="http://schemas.microsoft.com/office/drawing/2014/main" id="{FB9926C3-5863-6739-C283-2DCE1B40B8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4224" y="2769399"/>
            <a:ext cx="2720249" cy="27202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730047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68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GSR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837915"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A visit to the English Companies registry shows that GSR is based in a property </a:t>
            </a:r>
            <a:r>
              <a:rPr lang="en-US" u="sng" dirty="0">
                <a:solidFill>
                  <a:srgbClr val="E12F29"/>
                </a:solidFill>
                <a:latin typeface="Garamond"/>
                <a:cs typeface="Garamond"/>
                <a:sym typeface="Garamond" pitchFamily="18" charset="0"/>
              </a:rPr>
              <a:t>owned by the University of Cambridge</a:t>
            </a:r>
            <a:r>
              <a:rPr lang="en-US"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This record has now been deleted. </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company no longer exists either.</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A picture containing ball&#10;&#10;Description automatically generated">
            <a:extLst>
              <a:ext uri="{FF2B5EF4-FFF2-40B4-BE49-F238E27FC236}">
                <a16:creationId xmlns:a16="http://schemas.microsoft.com/office/drawing/2014/main" id="{2CF96A7B-D3F1-6582-58F1-DDA697681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207" y="1206555"/>
            <a:ext cx="1836674" cy="18366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A screenshot of a social media post&#10;&#10;Description automatically generated">
            <a:extLst>
              <a:ext uri="{FF2B5EF4-FFF2-40B4-BE49-F238E27FC236}">
                <a16:creationId xmlns:a16="http://schemas.microsoft.com/office/drawing/2014/main" id="{E4A5918B-BACA-C24E-155E-5BC0B6B783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2891" y="3385040"/>
            <a:ext cx="3351440" cy="273423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17205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69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What do we know so far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059873" cy="4331428"/>
          </a:xfrm>
        </p:spPr>
        <p:txBody>
          <a:bodyPr>
            <a:normAutofit fontScale="85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Kogan is employed by the University of Cambridge.</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Kogan collects the data of 30M </a:t>
            </a:r>
            <a:r>
              <a:rPr lang="en-US" dirty="0" err="1">
                <a:latin typeface="Garamond"/>
                <a:cs typeface="Garamond"/>
                <a:sym typeface="Garamond" pitchFamily="18" charset="0"/>
              </a:rPr>
              <a:t>facebook</a:t>
            </a:r>
            <a:r>
              <a:rPr lang="en-US" dirty="0">
                <a:latin typeface="Garamond"/>
                <a:cs typeface="Garamond"/>
                <a:sym typeface="Garamond" pitchFamily="18" charset="0"/>
              </a:rPr>
              <a:t> users in an illegal and unethical way.</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Kogan founds Global Science Research projects (GSR).</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GSR sells </a:t>
            </a:r>
            <a:r>
              <a:rPr lang="en-US" dirty="0" err="1">
                <a:latin typeface="Garamond"/>
                <a:cs typeface="Garamond"/>
                <a:sym typeface="Garamond" pitchFamily="18" charset="0"/>
              </a:rPr>
              <a:t>facebook</a:t>
            </a:r>
            <a:r>
              <a:rPr lang="en-US" dirty="0">
                <a:latin typeface="Garamond"/>
                <a:cs typeface="Garamond"/>
                <a:sym typeface="Garamond" pitchFamily="18" charset="0"/>
              </a:rPr>
              <a:t> data to CA £1m.</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CA analyzes the data and sells it along with the analysis to the Vote Leave organization (Brexit lobbyists).</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With the help of CA, Vote Leave influences the results of the referendum on the exit of the UK from the EU (52:48 for exit).</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CA" descr="A picture containing game, sport, basketball&#10;&#10;Description automatically generated">
            <a:extLst>
              <a:ext uri="{FF2B5EF4-FFF2-40B4-BE49-F238E27FC236}">
                <a16:creationId xmlns:a16="http://schemas.microsoft.com/office/drawing/2014/main" id="{AA426CEE-AFF2-959D-52B7-07F36F59FB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5078" y="3206835"/>
            <a:ext cx="629625" cy="6048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Leave" descr="A close up of a sign&#10;&#10;Description automatically generated">
            <a:extLst>
              <a:ext uri="{FF2B5EF4-FFF2-40B4-BE49-F238E27FC236}">
                <a16:creationId xmlns:a16="http://schemas.microsoft.com/office/drawing/2014/main" id="{D6B85981-DD77-83ED-63B5-45C40BE557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42255" y="3282381"/>
            <a:ext cx="615033" cy="4409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GSR" descr="A picture containing ball&#10;&#10;Description automatically generated">
            <a:extLst>
              <a:ext uri="{FF2B5EF4-FFF2-40B4-BE49-F238E27FC236}">
                <a16:creationId xmlns:a16="http://schemas.microsoft.com/office/drawing/2014/main" id="{FA9B9552-2BED-3E71-2D1D-1F300D1B5B55}"/>
              </a:ext>
            </a:extLst>
          </p:cNvPr>
          <p:cNvPicPr>
            <a:picLocks noChangeAspect="1"/>
          </p:cNvPicPr>
          <p:nvPr/>
        </p:nvPicPr>
        <p:blipFill rotWithShape="1">
          <a:blip r:embed="rId5">
            <a:extLst>
              <a:ext uri="{28A0092B-C50C-407E-A947-70E740481C1C}">
                <a14:useLocalDpi xmlns:a14="http://schemas.microsoft.com/office/drawing/2010/main" val="0"/>
              </a:ext>
            </a:extLst>
          </a:blip>
          <a:srcRect l="23835" t="11918" r="22537" b="16577"/>
          <a:stretch/>
        </p:blipFill>
        <p:spPr>
          <a:xfrm>
            <a:off x="9098150" y="3084277"/>
            <a:ext cx="648072" cy="8640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Kogan" descr="A person posing for the camera&#10;&#10;Description automatically generated">
            <a:extLst>
              <a:ext uri="{FF2B5EF4-FFF2-40B4-BE49-F238E27FC236}">
                <a16:creationId xmlns:a16="http://schemas.microsoft.com/office/drawing/2014/main" id="{524F2E96-5316-F078-8689-35C8B25F0F8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5960" r="13867" b="12201"/>
          <a:stretch/>
        </p:blipFill>
        <p:spPr>
          <a:xfrm>
            <a:off x="7696375" y="2953108"/>
            <a:ext cx="1028719" cy="1080120"/>
          </a:xfrm>
          <a:prstGeom prst="rect">
            <a:avLst/>
          </a:prstGeom>
        </p:spPr>
      </p:pic>
      <p:pic>
        <p:nvPicPr>
          <p:cNvPr id="11" name="k 2 GSR">
            <a:extLst>
              <a:ext uri="{FF2B5EF4-FFF2-40B4-BE49-F238E27FC236}">
                <a16:creationId xmlns:a16="http://schemas.microsoft.com/office/drawing/2014/main" id="{6BC0787E-376E-C1A2-04E0-8B06FC8E71C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758187" y="3336304"/>
            <a:ext cx="360040" cy="360040"/>
          </a:xfrm>
          <a:prstGeom prst="rect">
            <a:avLst/>
          </a:prstGeom>
        </p:spPr>
      </p:pic>
      <p:pic>
        <p:nvPicPr>
          <p:cNvPr id="12" name="GSR 2 CA">
            <a:extLst>
              <a:ext uri="{FF2B5EF4-FFF2-40B4-BE49-F238E27FC236}">
                <a16:creationId xmlns:a16="http://schemas.microsoft.com/office/drawing/2014/main" id="{3C421BDF-D7B7-15B9-973A-5E0EAD33684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9769191" y="3328753"/>
            <a:ext cx="360040" cy="360040"/>
          </a:xfrm>
          <a:prstGeom prst="rect">
            <a:avLst/>
          </a:prstGeom>
        </p:spPr>
      </p:pic>
      <p:pic>
        <p:nvPicPr>
          <p:cNvPr id="14" name="CA 2 Leave">
            <a:extLst>
              <a:ext uri="{FF2B5EF4-FFF2-40B4-BE49-F238E27FC236}">
                <a16:creationId xmlns:a16="http://schemas.microsoft.com/office/drawing/2014/main" id="{2F8F8C1A-AA4F-AFF7-99C8-91CF05EC63A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875255" y="3313148"/>
            <a:ext cx="360040" cy="360040"/>
          </a:xfrm>
          <a:prstGeom prst="rect">
            <a:avLst/>
          </a:prstGeom>
        </p:spPr>
      </p:pic>
    </p:spTree>
    <p:extLst>
      <p:ext uri="{BB962C8B-B14F-4D97-AF65-F5344CB8AC3E}">
        <p14:creationId xmlns:p14="http://schemas.microsoft.com/office/powerpoint/2010/main" val="36153758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INFOSEC (likelihood of a breach)</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5" y="1976431"/>
            <a:ext cx="7977996" cy="4331428"/>
          </a:xfrm>
        </p:spPr>
        <p:txBody>
          <a:bodyPr>
            <a:normAutofit fontScale="92500" lnSpcReduction="20000"/>
          </a:bodyPr>
          <a:lstStyle/>
          <a:p>
            <a:pPr>
              <a:lnSpc>
                <a:spcPct val="120000"/>
              </a:lnSpc>
              <a:buClr>
                <a:srgbClr val="C00000"/>
              </a:buClr>
              <a:buFont typeface="Wingdings" panose="05000000000000000000" pitchFamily="2" charset="2"/>
              <a:buChar char="§"/>
            </a:pPr>
            <a:r>
              <a:rPr lang="en-US" sz="3385" b="1" dirty="0">
                <a:solidFill>
                  <a:srgbClr val="E12F29"/>
                </a:solidFill>
                <a:latin typeface="Garamond" panose="02020404030301010803" pitchFamily="18" charset="0"/>
              </a:rPr>
              <a:t>(Quiz)</a:t>
            </a:r>
            <a:r>
              <a:rPr lang="en-US" sz="3385" b="1" dirty="0">
                <a:solidFill>
                  <a:schemeClr val="tx2"/>
                </a:solidFill>
                <a:latin typeface="Garamond" panose="02020404030301010803" pitchFamily="18" charset="0"/>
              </a:rPr>
              <a:t> </a:t>
            </a:r>
            <a:r>
              <a:rPr lang="en-US" sz="3385" dirty="0">
                <a:latin typeface="Garamond" panose="02020404030301010803" pitchFamily="18" charset="0"/>
              </a:rPr>
              <a:t>How likely is it that any given entity that has some utility will be breached at some point in time?</a:t>
            </a:r>
          </a:p>
          <a:p>
            <a:pPr lvl="1">
              <a:lnSpc>
                <a:spcPct val="120000"/>
              </a:lnSpc>
              <a:buClr>
                <a:srgbClr val="C00000"/>
              </a:buClr>
              <a:buFont typeface="Wingdings" panose="05000000000000000000" pitchFamily="2" charset="2"/>
              <a:buChar char="§"/>
            </a:pPr>
            <a:r>
              <a:rPr lang="en-US" sz="3385" dirty="0">
                <a:latin typeface="Garamond" panose="02020404030301010803" pitchFamily="18" charset="0"/>
              </a:rPr>
              <a:t>That’s right, it is roughly 100% give or take.</a:t>
            </a:r>
          </a:p>
          <a:p>
            <a:pPr>
              <a:lnSpc>
                <a:spcPct val="120000"/>
              </a:lnSpc>
              <a:buClr>
                <a:srgbClr val="C00000"/>
              </a:buClr>
              <a:buFont typeface="Wingdings" panose="05000000000000000000" pitchFamily="2" charset="2"/>
              <a:buChar char="§"/>
            </a:pPr>
            <a:r>
              <a:rPr lang="en-US" sz="3385" b="1" dirty="0">
                <a:solidFill>
                  <a:srgbClr val="E12F29"/>
                </a:solidFill>
                <a:latin typeface="Garamond" panose="02020404030301010803" pitchFamily="18" charset="0"/>
              </a:rPr>
              <a:t>(Quiz)</a:t>
            </a:r>
            <a:r>
              <a:rPr lang="en-US" sz="3385" b="1" dirty="0">
                <a:solidFill>
                  <a:schemeClr val="tx2"/>
                </a:solidFill>
                <a:latin typeface="Garamond" panose="02020404030301010803" pitchFamily="18" charset="0"/>
              </a:rPr>
              <a:t> </a:t>
            </a:r>
            <a:r>
              <a:rPr lang="en-US" sz="3385" dirty="0">
                <a:latin typeface="Garamond" panose="02020404030301010803" pitchFamily="18" charset="0"/>
              </a:rPr>
              <a:t>What does severity of the breach depend on?</a:t>
            </a:r>
          </a:p>
          <a:p>
            <a:pPr lvl="1">
              <a:lnSpc>
                <a:spcPct val="120000"/>
              </a:lnSpc>
              <a:buClr>
                <a:srgbClr val="C00000"/>
              </a:buClr>
              <a:buFont typeface="Wingdings" panose="05000000000000000000" pitchFamily="2" charset="2"/>
              <a:buChar char="§"/>
            </a:pPr>
            <a:r>
              <a:rPr lang="en-US" sz="3385" dirty="0">
                <a:latin typeface="Garamond" panose="02020404030301010803" pitchFamily="18" charset="0"/>
              </a:rPr>
              <a:t>Yes, it depends on </a:t>
            </a:r>
            <a:r>
              <a:rPr lang="en-US" sz="3385" b="1" dirty="0">
                <a:solidFill>
                  <a:srgbClr val="E12F29"/>
                </a:solidFill>
                <a:latin typeface="Garamond" panose="02020404030301010803" pitchFamily="18" charset="0"/>
              </a:rPr>
              <a:t>(a)</a:t>
            </a:r>
            <a:r>
              <a:rPr lang="en-US" sz="3385" dirty="0">
                <a:solidFill>
                  <a:srgbClr val="E12F29"/>
                </a:solidFill>
                <a:latin typeface="Garamond" panose="02020404030301010803" pitchFamily="18" charset="0"/>
              </a:rPr>
              <a:t> </a:t>
            </a:r>
            <a:r>
              <a:rPr lang="en-US" sz="3385" dirty="0">
                <a:latin typeface="Garamond" panose="02020404030301010803" pitchFamily="18" charset="0"/>
              </a:rPr>
              <a:t>preparation, and </a:t>
            </a:r>
            <a:r>
              <a:rPr lang="en-US" sz="3385" b="1" dirty="0">
                <a:solidFill>
                  <a:srgbClr val="E12F29"/>
                </a:solidFill>
                <a:latin typeface="Garamond" panose="02020404030301010803" pitchFamily="18" charset="0"/>
              </a:rPr>
              <a:t>(b)</a:t>
            </a:r>
            <a:r>
              <a:rPr lang="en-US" sz="3385" dirty="0">
                <a:latin typeface="Garamond" panose="02020404030301010803" pitchFamily="18" charset="0"/>
              </a:rPr>
              <a:t> post festum handling. </a:t>
            </a:r>
          </a:p>
          <a:p>
            <a:endParaRPr lang="sl-SI" dirty="0">
              <a:latin typeface="Garamond" panose="02020404030301010803" pitchFamily="18" charset="0"/>
            </a:endParaRPr>
          </a:p>
          <a:p>
            <a:pPr>
              <a:spcBef>
                <a:spcPts val="536"/>
              </a:spcBef>
              <a:buClr>
                <a:srgbClr val="FF0000"/>
              </a:buClr>
              <a:buSzPct val="70000"/>
              <a:buFont typeface="Wingdings" panose="05000000000000000000" pitchFamily="2" charset="2"/>
              <a:buChar char="§"/>
              <a:defRPr/>
            </a:pPr>
            <a:endParaRPr lang="en-US" sz="2800" dirty="0">
              <a:latin typeface="Garamond" panose="02020404030301010803" pitchFamily="18" charset="0"/>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8" name="Picture Placeholder 5" descr="Text&#10;&#10;Description automatically generated">
            <a:extLst>
              <a:ext uri="{FF2B5EF4-FFF2-40B4-BE49-F238E27FC236}">
                <a16:creationId xmlns:a16="http://schemas.microsoft.com/office/drawing/2014/main" id="{D8E8E6E9-5141-487B-8271-D5763CA5E876}"/>
              </a:ext>
            </a:extLst>
          </p:cNvPr>
          <p:cNvPicPr>
            <a:picLocks noChangeAspect="1"/>
          </p:cNvPicPr>
          <p:nvPr/>
        </p:nvPicPr>
        <p:blipFill rotWithShape="1">
          <a:blip r:embed="rId3">
            <a:extLst>
              <a:ext uri="{28A0092B-C50C-407E-A947-70E740481C1C}">
                <a14:useLocalDpi xmlns:a14="http://schemas.microsoft.com/office/drawing/2010/main" val="0"/>
              </a:ext>
            </a:extLst>
          </a:blip>
          <a:srcRect l="8632" r="2666"/>
          <a:stretch/>
        </p:blipFill>
        <p:spPr>
          <a:xfrm>
            <a:off x="8507187" y="1607212"/>
            <a:ext cx="3559224" cy="444454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685309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70</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GB" sz="3600" dirty="0">
                <a:solidFill>
                  <a:srgbClr val="E12F29"/>
                </a:solidFill>
                <a:latin typeface="Garamond" panose="02020404030301010803" pitchFamily="18" charset="0"/>
              </a:rPr>
              <a:t>A short intermezzo</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288209" cy="4331428"/>
          </a:xfrm>
        </p:spPr>
        <p:txBody>
          <a:bodyPr>
            <a:normAutofit fontScale="92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dirty="0">
                <a:solidFill>
                  <a:srgbClr val="E12F29"/>
                </a:solidFill>
                <a:latin typeface="Garamond"/>
                <a:cs typeface="Garamond"/>
                <a:sym typeface="Garamond" pitchFamily="18" charset="0"/>
              </a:rPr>
              <a:t>(Quiz) </a:t>
            </a:r>
            <a:r>
              <a:rPr lang="en-US" dirty="0">
                <a:latin typeface="Garamond"/>
                <a:cs typeface="Garamond"/>
                <a:sym typeface="Garamond" pitchFamily="18" charset="0"/>
              </a:rPr>
              <a:t>How does Vote Leave influence voters with CA’s help? Do they extort them: "</a:t>
            </a:r>
            <a:r>
              <a:rPr lang="en-US" i="1" dirty="0">
                <a:latin typeface="Garamond"/>
                <a:cs typeface="Garamond"/>
                <a:sym typeface="Garamond" pitchFamily="18" charset="0"/>
              </a:rPr>
              <a:t>We have information that you like to wear mismatching socks! We will publish this if you do not vote for Brexit?</a:t>
            </a:r>
            <a:r>
              <a:rPr lang="en-US" dirty="0">
                <a:latin typeface="Garamond"/>
                <a:cs typeface="Garamond"/>
                <a:sym typeface="Garamond" pitchFamily="18" charset="0"/>
              </a:rPr>
              <a:t>"</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No.</a:t>
            </a:r>
          </a:p>
          <a:p>
            <a:pPr>
              <a:lnSpc>
                <a:spcPct val="120000"/>
              </a:lnSpc>
              <a:spcBef>
                <a:spcPts val="536"/>
              </a:spcBef>
              <a:buClr>
                <a:srgbClr val="FF0000"/>
              </a:buClr>
              <a:buSzPct val="70000"/>
              <a:buFont typeface="Wingdings" panose="05000000000000000000" pitchFamily="2" charset="2"/>
              <a:buChar char="§"/>
              <a:defRPr/>
            </a:pPr>
            <a:r>
              <a:rPr lang="en-US" dirty="0">
                <a:solidFill>
                  <a:srgbClr val="E12F29"/>
                </a:solidFill>
                <a:latin typeface="Garamond"/>
                <a:cs typeface="Garamond"/>
                <a:sym typeface="Garamond" pitchFamily="18" charset="0"/>
              </a:rPr>
              <a:t>(Quiz) </a:t>
            </a:r>
            <a:r>
              <a:rPr lang="en-US" dirty="0">
                <a:latin typeface="Garamond"/>
                <a:cs typeface="Garamond"/>
                <a:sym typeface="Garamond" pitchFamily="18" charset="0"/>
              </a:rPr>
              <a:t>What do you think they actually did? And how do you think an effective behavior change campaign works? (in this case, this is clearly the same question </a:t>
            </a:r>
            <a:r>
              <a:rPr lang="en-US" dirty="0">
                <a:latin typeface="Garamond"/>
                <a:cs typeface="Garamond"/>
                <a:sym typeface="Wingdings" panose="05000000000000000000" pitchFamily="2" charset="2"/>
              </a:rPr>
              <a:t>).</a:t>
            </a:r>
            <a:endParaRPr lang="en-US" dirty="0">
              <a:latin typeface="Garamond"/>
              <a:cs typeface="Garamond"/>
              <a:sym typeface="Garamond" pitchFamily="18" charset="0"/>
            </a:endParaRP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Target-focused, but appears general.</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News that appear general, but target only some individuals.</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Appear to be coming from legitimate sources.</a:t>
            </a:r>
          </a:p>
          <a:p>
            <a:pPr lvl="1">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goal is not to change behavior with a single transaction, but to shape it slowly, day by day.</a:t>
            </a:r>
            <a:endParaRPr lang="sl-SI"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8395908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71</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417034" cy="600075"/>
          </a:xfrm>
        </p:spPr>
        <p:txBody>
          <a:bodyPr>
            <a:normAutofit/>
          </a:bodyPr>
          <a:lstStyle/>
          <a:p>
            <a:r>
              <a:rPr lang="en-GB" sz="3600" dirty="0">
                <a:solidFill>
                  <a:srgbClr val="E12F29"/>
                </a:solidFill>
                <a:latin typeface="Garamond" panose="02020404030301010803" pitchFamily="18" charset="0"/>
              </a:rPr>
              <a:t>School of Psychology (Kogan’s workplace)</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332589" cy="4331428"/>
          </a:xfrm>
        </p:spPr>
        <p:txBody>
          <a:bodyPr>
            <a:normAutofit fontScale="77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Psychology Department invites CamCERT to inspect their servers (or at least the 9 of them that Kogan could access). They want to clearly demonstrate, that they were not complicit.</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servers truly are completely empty. Completely. </a:t>
            </a:r>
            <a:r>
              <a:rPr lang="en-US" dirty="0">
                <a:solidFill>
                  <a:srgbClr val="E12F29"/>
                </a:solidFill>
                <a:latin typeface="Garamond"/>
                <a:cs typeface="Garamond"/>
                <a:sym typeface="Garamond" pitchFamily="18" charset="0"/>
              </a:rPr>
              <a:t>Bonus question</a:t>
            </a:r>
            <a:r>
              <a:rPr lang="en-US" dirty="0">
                <a:latin typeface="Garamond"/>
                <a:cs typeface="Garamond"/>
                <a:sym typeface="Garamond" pitchFamily="18" charset="0"/>
              </a:rPr>
              <a:t>: </a:t>
            </a:r>
            <a:r>
              <a:rPr lang="en-US" i="1" dirty="0">
                <a:latin typeface="Garamond"/>
                <a:cs typeface="Garamond"/>
                <a:sym typeface="Garamond" pitchFamily="18" charset="0"/>
              </a:rPr>
              <a:t>How many servers without an operating system do you have running in your server room, and why?</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But, in the lobby of the department, there is a dumb terminal that connects to a single endpoint through an encrypted tunnel.</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Access is protected with two passwords.</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There is no receptionist at the Department of Psychology.</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Any random passerby can access the terminal unsupervised.</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A sign on the side of a brick building&#10;&#10;Description automatically generated">
            <a:extLst>
              <a:ext uri="{FF2B5EF4-FFF2-40B4-BE49-F238E27FC236}">
                <a16:creationId xmlns:a16="http://schemas.microsoft.com/office/drawing/2014/main" id="{E0A3DDDB-181B-F643-FFEA-3B649F548A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80" r="11011" b="3086"/>
          <a:stretch/>
        </p:blipFill>
        <p:spPr>
          <a:xfrm>
            <a:off x="7880283" y="2656221"/>
            <a:ext cx="4159700" cy="2493677"/>
          </a:xfrm>
          <a:prstGeom prst="rect">
            <a:avLst/>
          </a:prstGeom>
          <a:ln>
            <a:noFill/>
          </a:ln>
          <a:effectLst>
            <a:softEdge rad="112500"/>
          </a:effectLst>
        </p:spPr>
      </p:pic>
    </p:spTree>
    <p:extLst>
      <p:ext uri="{BB962C8B-B14F-4D97-AF65-F5344CB8AC3E}">
        <p14:creationId xmlns:p14="http://schemas.microsoft.com/office/powerpoint/2010/main" val="2063851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72</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417034" cy="600075"/>
          </a:xfrm>
        </p:spPr>
        <p:txBody>
          <a:bodyPr>
            <a:normAutofit/>
          </a:bodyPr>
          <a:lstStyle/>
          <a:p>
            <a:r>
              <a:rPr lang="en-GB" sz="3600" dirty="0">
                <a:solidFill>
                  <a:srgbClr val="E12F29"/>
                </a:solidFill>
                <a:latin typeface="Garamond" panose="02020404030301010803" pitchFamily="18" charset="0"/>
              </a:rPr>
              <a:t>The terminal at the Psychology Department</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332589" cy="4331428"/>
          </a:xfrm>
        </p:spPr>
        <p:txBody>
          <a:bodyPr>
            <a:normAutofit fontScale="77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Two complex passwords represent a huge, almost insurmountable, obstacle.</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Except when they are written on a </a:t>
            </a:r>
            <a:r>
              <a:rPr lang="en-US" i="1" dirty="0">
                <a:latin typeface="Garamond"/>
                <a:cs typeface="Garamond"/>
                <a:sym typeface="Garamond" pitchFamily="18" charset="0"/>
              </a:rPr>
              <a:t>post-it</a:t>
            </a:r>
            <a:r>
              <a:rPr lang="en-US" dirty="0">
                <a:latin typeface="Garamond"/>
                <a:cs typeface="Garamond"/>
                <a:sym typeface="Garamond" pitchFamily="18" charset="0"/>
              </a:rPr>
              <a:t> note on the table under the keyboard (</a:t>
            </a:r>
            <a:r>
              <a:rPr lang="en-US" dirty="0">
                <a:solidFill>
                  <a:srgbClr val="E12F29"/>
                </a:solidFill>
                <a:latin typeface="Garamond"/>
                <a:cs typeface="Garamond"/>
                <a:sym typeface="Garamond" pitchFamily="18" charset="0"/>
              </a:rPr>
              <a:t>what is love</a:t>
            </a:r>
            <a:r>
              <a:rPr lang="en-US" dirty="0">
                <a:latin typeface="Garamond"/>
                <a:cs typeface="Garamond"/>
                <a:sym typeface="Garamond" pitchFamily="18" charset="0"/>
              </a:rPr>
              <a:t> and </a:t>
            </a:r>
            <a:r>
              <a:rPr lang="en-US" dirty="0">
                <a:solidFill>
                  <a:srgbClr val="E12F29"/>
                </a:solidFill>
                <a:latin typeface="Garamond"/>
                <a:cs typeface="Garamond"/>
                <a:sym typeface="Garamond" pitchFamily="18" charset="0"/>
              </a:rPr>
              <a:t>baby </a:t>
            </a:r>
            <a:r>
              <a:rPr lang="en-US" dirty="0" err="1">
                <a:solidFill>
                  <a:srgbClr val="E12F29"/>
                </a:solidFill>
                <a:latin typeface="Garamond"/>
                <a:cs typeface="Garamond"/>
                <a:sym typeface="Garamond" pitchFamily="18" charset="0"/>
              </a:rPr>
              <a:t>dont</a:t>
            </a:r>
            <a:r>
              <a:rPr lang="en-US" dirty="0">
                <a:solidFill>
                  <a:srgbClr val="E12F29"/>
                </a:solidFill>
                <a:latin typeface="Garamond"/>
                <a:cs typeface="Garamond"/>
                <a:sym typeface="Garamond" pitchFamily="18" charset="0"/>
              </a:rPr>
              <a:t> hurt me</a:t>
            </a:r>
            <a:r>
              <a:rPr lang="en-US"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Kieren logs in and finds a single file on the remote server: </a:t>
            </a:r>
            <a:r>
              <a:rPr lang="en-US" dirty="0" err="1">
                <a:solidFill>
                  <a:srgbClr val="E12F29"/>
                </a:solidFill>
                <a:latin typeface="Garamond"/>
                <a:cs typeface="Garamond"/>
                <a:sym typeface="Garamond" pitchFamily="18" charset="0"/>
              </a:rPr>
              <a:t>facebook_personality.iso</a:t>
            </a:r>
            <a:r>
              <a:rPr lang="en-US"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It is the same ISO he already looked at. The hash is the same.</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terminal tunnels to a CA server, where this iso is located.</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terminal is also attempting to connect to a google drive account, but the connection is blocked.</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Picture 5" descr="Icon&#10;&#10;Description automatically generated">
            <a:extLst>
              <a:ext uri="{FF2B5EF4-FFF2-40B4-BE49-F238E27FC236}">
                <a16:creationId xmlns:a16="http://schemas.microsoft.com/office/drawing/2014/main" id="{6CF4F452-75CD-54C8-AA65-92DB268251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1055" y="2095192"/>
            <a:ext cx="3537071" cy="3537071"/>
          </a:xfrm>
          <a:prstGeom prst="rect">
            <a:avLst/>
          </a:prstGeom>
        </p:spPr>
      </p:pic>
    </p:spTree>
    <p:extLst>
      <p:ext uri="{BB962C8B-B14F-4D97-AF65-F5344CB8AC3E}">
        <p14:creationId xmlns:p14="http://schemas.microsoft.com/office/powerpoint/2010/main" val="31713221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73</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417034" cy="600075"/>
          </a:xfrm>
        </p:spPr>
        <p:txBody>
          <a:bodyPr>
            <a:normAutofit/>
          </a:bodyPr>
          <a:lstStyle/>
          <a:p>
            <a:r>
              <a:rPr lang="en-GB" sz="3600" dirty="0">
                <a:solidFill>
                  <a:srgbClr val="E12F29"/>
                </a:solidFill>
                <a:latin typeface="Garamond" panose="02020404030301010803" pitchFamily="18" charset="0"/>
              </a:rPr>
              <a:t>The terminal cont’d</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8136569" cy="4331428"/>
          </a:xfrm>
        </p:spPr>
        <p:txBody>
          <a:bodyPr>
            <a:normAutofit fontScale="77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Anyone who can enter the Department of Psychology, has access to the personal data of Facebook users. Which means </a:t>
            </a:r>
            <a:r>
              <a:rPr lang="en-US" i="1" dirty="0">
                <a:solidFill>
                  <a:srgbClr val="E12F29"/>
                </a:solidFill>
                <a:latin typeface="Garamond"/>
                <a:cs typeface="Garamond"/>
                <a:sym typeface="Garamond" pitchFamily="18" charset="0"/>
              </a:rPr>
              <a:t>anyone</a:t>
            </a:r>
            <a:r>
              <a:rPr lang="en-US" dirty="0">
                <a:latin typeface="Garamond"/>
                <a:cs typeface="Garamond"/>
                <a:sym typeface="Garamond" pitchFamily="18" charset="0"/>
              </a:rPr>
              <a:t> physically present.</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University’s award winning security </a:t>
            </a:r>
            <a:r>
              <a:rPr lang="en-US" dirty="0" err="1">
                <a:latin typeface="Garamond"/>
                <a:cs typeface="Garamond"/>
                <a:sym typeface="Garamond" pitchFamily="18" charset="0"/>
              </a:rPr>
              <a:t>policy</a:t>
            </a:r>
            <a:r>
              <a:rPr lang="en-US" baseline="30000" dirty="0" err="1">
                <a:latin typeface="Garamond"/>
                <a:cs typeface="Garamond"/>
                <a:sym typeface="Garamond" pitchFamily="18" charset="0"/>
              </a:rPr>
              <a:t>tm</a:t>
            </a:r>
            <a:r>
              <a:rPr lang="en-US" dirty="0">
                <a:latin typeface="Garamond"/>
                <a:cs typeface="Garamond"/>
                <a:sym typeface="Garamond" pitchFamily="18" charset="0"/>
              </a:rPr>
              <a:t> only tracks and logs unsuccessful access attempts. </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Which means that anyone with a password found under the keyboard, can access the terminal without digital forensic traces.</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A check of </a:t>
            </a:r>
            <a:r>
              <a:rPr lang="en-US" dirty="0" err="1">
                <a:latin typeface="Garamond"/>
                <a:cs typeface="Garamond"/>
                <a:sym typeface="Garamond" pitchFamily="18" charset="0"/>
              </a:rPr>
              <a:t>netflow</a:t>
            </a:r>
            <a:r>
              <a:rPr lang="en-US" dirty="0">
                <a:latin typeface="Garamond"/>
                <a:cs typeface="Garamond"/>
                <a:sym typeface="Garamond" pitchFamily="18" charset="0"/>
              </a:rPr>
              <a:t> logs shows that the terminal in question is trying to connect to a google drive linked to Alexander Kogan's </a:t>
            </a:r>
            <a:r>
              <a:rPr lang="en-US" dirty="0" err="1">
                <a:latin typeface="Garamond"/>
                <a:cs typeface="Garamond"/>
                <a:sym typeface="Garamond" pitchFamily="18" charset="0"/>
              </a:rPr>
              <a:t>gmail</a:t>
            </a:r>
            <a:r>
              <a:rPr lang="en-US" dirty="0">
                <a:latin typeface="Garamond"/>
                <a:cs typeface="Garamond"/>
                <a:sym typeface="Garamond" pitchFamily="18" charset="0"/>
              </a:rPr>
              <a:t>.</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So, even better, you did not even need physical access to the machine. Only the link to the file on Alexander’s </a:t>
            </a:r>
            <a:r>
              <a:rPr lang="en-US" dirty="0" err="1">
                <a:latin typeface="Garamond"/>
                <a:cs typeface="Garamond"/>
                <a:sym typeface="Garamond" pitchFamily="18" charset="0"/>
              </a:rPr>
              <a:t>gdrive</a:t>
            </a:r>
            <a:r>
              <a:rPr lang="en-US" dirty="0">
                <a:latin typeface="Garamond"/>
                <a:cs typeface="Garamond"/>
                <a:sym typeface="Garamond" pitchFamily="18" charset="0"/>
              </a:rPr>
              <a:t>.</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access">
            <a:extLst>
              <a:ext uri="{FF2B5EF4-FFF2-40B4-BE49-F238E27FC236}">
                <a16:creationId xmlns:a16="http://schemas.microsoft.com/office/drawing/2014/main" id="{C7BA059E-A5D8-AD85-76BF-B3697A28E9D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491540" y="1498022"/>
            <a:ext cx="1026170" cy="1026170"/>
          </a:xfrm>
          <a:prstGeom prst="rect">
            <a:avLst/>
          </a:prstGeom>
        </p:spPr>
      </p:pic>
      <p:pic>
        <p:nvPicPr>
          <p:cNvPr id="7" name="log" descr="A screenshot of a cell phone&#10;&#10;Description automatically generated">
            <a:extLst>
              <a:ext uri="{FF2B5EF4-FFF2-40B4-BE49-F238E27FC236}">
                <a16:creationId xmlns:a16="http://schemas.microsoft.com/office/drawing/2014/main" id="{8F73CFFD-8365-7C3F-1909-5559193B04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87436" y="2656651"/>
            <a:ext cx="2234377" cy="1396485"/>
          </a:xfrm>
          <a:prstGeom prst="rect">
            <a:avLst/>
          </a:prstGeom>
        </p:spPr>
      </p:pic>
      <p:pic>
        <p:nvPicPr>
          <p:cNvPr id="8" name="Google drive">
            <a:extLst>
              <a:ext uri="{FF2B5EF4-FFF2-40B4-BE49-F238E27FC236}">
                <a16:creationId xmlns:a16="http://schemas.microsoft.com/office/drawing/2014/main" id="{4F9F6CF1-39BB-F4C1-74CD-DC6051159ED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620925" y="4348856"/>
            <a:ext cx="910302" cy="855386"/>
          </a:xfrm>
          <a:prstGeom prst="rect">
            <a:avLst/>
          </a:prstGeom>
        </p:spPr>
      </p:pic>
      <p:pic>
        <p:nvPicPr>
          <p:cNvPr id="9" name="unlimited access">
            <a:extLst>
              <a:ext uri="{FF2B5EF4-FFF2-40B4-BE49-F238E27FC236}">
                <a16:creationId xmlns:a16="http://schemas.microsoft.com/office/drawing/2014/main" id="{15026F49-2ED9-2AD1-4FB9-93C5DE9FDDA3}"/>
              </a:ext>
            </a:extLst>
          </p:cNvPr>
          <p:cNvPicPr>
            <a:picLocks noChangeAspect="1"/>
          </p:cNvPicPr>
          <p:nvPr/>
        </p:nvPicPr>
        <p:blipFill>
          <a:blip r:embed="rId6" cstate="print">
            <a:extLst>
              <a:ext uri="{28A0092B-C50C-407E-A947-70E740481C1C}">
                <a14:useLocalDpi xmlns:a14="http://schemas.microsoft.com/office/drawing/2010/main" val="0"/>
              </a:ext>
            </a:extLst>
          </a:blip>
          <a:srcRect l="953" r="953"/>
          <a:stretch/>
        </p:blipFill>
        <p:spPr>
          <a:xfrm>
            <a:off x="9646494" y="5432749"/>
            <a:ext cx="859162" cy="826747"/>
          </a:xfrm>
          <a:prstGeom prst="rect">
            <a:avLst/>
          </a:prstGeom>
        </p:spPr>
      </p:pic>
    </p:spTree>
    <p:extLst>
      <p:ext uri="{BB962C8B-B14F-4D97-AF65-F5344CB8AC3E}">
        <p14:creationId xmlns:p14="http://schemas.microsoft.com/office/powerpoint/2010/main" val="14789380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74</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417034" cy="600075"/>
          </a:xfrm>
        </p:spPr>
        <p:txBody>
          <a:bodyPr>
            <a:normAutofit/>
          </a:bodyPr>
          <a:lstStyle/>
          <a:p>
            <a:r>
              <a:rPr lang="en-GB" sz="3600" dirty="0">
                <a:solidFill>
                  <a:srgbClr val="E12F29"/>
                </a:solidFill>
                <a:latin typeface="Garamond" panose="02020404030301010803" pitchFamily="18" charset="0"/>
              </a:rPr>
              <a:t>School of Psychology (students)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332589" cy="4331428"/>
          </a:xfrm>
        </p:spPr>
        <p:txBody>
          <a:bodyPr>
            <a:normAutofit fontScale="62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Kieren walks around the Psychology Department. He asks whether Kogan had any doctoral students.</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He had four. Kieren asks to see their computers.</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All four are empty. </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Two have full trash cans. There is a </a:t>
            </a:r>
            <a:r>
              <a:rPr lang="en-US" dirty="0" err="1">
                <a:latin typeface="Garamond"/>
                <a:cs typeface="Garamond"/>
                <a:sym typeface="Garamond" pitchFamily="18" charset="0"/>
              </a:rPr>
              <a:t>facebook_personality.iso</a:t>
            </a:r>
            <a:r>
              <a:rPr lang="en-US" dirty="0">
                <a:latin typeface="Garamond"/>
                <a:cs typeface="Garamond"/>
                <a:sym typeface="Garamond" pitchFamily="18" charset="0"/>
              </a:rPr>
              <a:t> file in both.</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It is now clear to both of us that the University is involved up to its neck.</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Kogan's students are actively obstructing the police investigation and destroying evidence.</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I do understand students. If the mentor assured them that there was nothing wrong with the data, then they did not doubt him.</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However, when the investigation started, they should have come forward. Because now they are accomplices and have destroyed evidence in an active investigation.</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A sign on the side of a brick building&#10;&#10;Description automatically generated">
            <a:extLst>
              <a:ext uri="{FF2B5EF4-FFF2-40B4-BE49-F238E27FC236}">
                <a16:creationId xmlns:a16="http://schemas.microsoft.com/office/drawing/2014/main" id="{E0A3DDDB-181B-F643-FFEA-3B649F548A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80" r="11011" b="3086"/>
          <a:stretch/>
        </p:blipFill>
        <p:spPr>
          <a:xfrm>
            <a:off x="7880283" y="2656221"/>
            <a:ext cx="4159700" cy="2493677"/>
          </a:xfrm>
          <a:prstGeom prst="rect">
            <a:avLst/>
          </a:prstGeom>
          <a:ln>
            <a:noFill/>
          </a:ln>
          <a:effectLst>
            <a:softEdge rad="112500"/>
          </a:effectLst>
        </p:spPr>
      </p:pic>
    </p:spTree>
    <p:extLst>
      <p:ext uri="{BB962C8B-B14F-4D97-AF65-F5344CB8AC3E}">
        <p14:creationId xmlns:p14="http://schemas.microsoft.com/office/powerpoint/2010/main" val="19276978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75</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417034" cy="600075"/>
          </a:xfrm>
        </p:spPr>
        <p:txBody>
          <a:bodyPr>
            <a:normAutofit/>
          </a:bodyPr>
          <a:lstStyle/>
          <a:p>
            <a:r>
              <a:rPr lang="en-GB" sz="3600" dirty="0">
                <a:solidFill>
                  <a:srgbClr val="E12F29"/>
                </a:solidFill>
                <a:latin typeface="Garamond" panose="02020404030301010803" pitchFamily="18" charset="0"/>
              </a:rPr>
              <a:t>What do we know so far?</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11607810" cy="4331428"/>
          </a:xfrm>
        </p:spPr>
        <p:txBody>
          <a:bodyPr>
            <a:normAutofit fontScale="85000" lnSpcReduction="10000"/>
          </a:bodyPr>
          <a:lstStyle/>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University provided software, server space, real estate, and human resources (students) to illegally acquire, store, and process data that Kogan subsequently sold to CA.</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Data was not stored according to GDPR.</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data were not obtained ethically.</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Part of the sold IP was stolen (e.g. software was not paid for).</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Most of the owners of the data did not give their consent for the processing, sale and storage of their personal info.</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However, the University still believes this is not its problem.</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They additionally are engaged in active destruction of evidence (deleting Kogan's e-mails).</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28571613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76</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417034" cy="600075"/>
          </a:xfrm>
        </p:spPr>
        <p:txBody>
          <a:bodyPr>
            <a:normAutofit/>
          </a:bodyPr>
          <a:lstStyle/>
          <a:p>
            <a:r>
              <a:rPr lang="en-GB" sz="3600" dirty="0">
                <a:solidFill>
                  <a:srgbClr val="E12F29"/>
                </a:solidFill>
                <a:latin typeface="Garamond" panose="02020404030301010803" pitchFamily="18" charset="0"/>
              </a:rPr>
              <a:t>Consequences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4" y="1976431"/>
            <a:ext cx="7196231" cy="4331428"/>
          </a:xfrm>
        </p:spPr>
        <p:txBody>
          <a:bodyPr>
            <a:normAutofit fontScale="925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police contact the University and request an informative interview.</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CISO rejects it despite (our) advice to the contrary.</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CISO is not concerned because the Information Commissioner (who is leading the investigation) is full of Cambridge graduates ensuring that things will keep quiet.</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And if that does not work, Cambridge will simply fire someone.</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Graphical user interface, text&#10;&#10;Description automatically generated">
            <a:extLst>
              <a:ext uri="{FF2B5EF4-FFF2-40B4-BE49-F238E27FC236}">
                <a16:creationId xmlns:a16="http://schemas.microsoft.com/office/drawing/2014/main" id="{996AEB59-9772-4BC4-F7CD-C0498131F8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0105" y="2061571"/>
            <a:ext cx="4322354" cy="41611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845274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77</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417034" cy="600075"/>
          </a:xfrm>
        </p:spPr>
        <p:txBody>
          <a:bodyPr>
            <a:normAutofit/>
          </a:bodyPr>
          <a:lstStyle/>
          <a:p>
            <a:r>
              <a:rPr lang="en-GB" sz="3600" dirty="0">
                <a:solidFill>
                  <a:srgbClr val="E12F29"/>
                </a:solidFill>
                <a:latin typeface="Garamond" panose="02020404030301010803" pitchFamily="18" charset="0"/>
              </a:rPr>
              <a:t>Kieren now calculates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5" y="1976431"/>
            <a:ext cx="6767012" cy="4331428"/>
          </a:xfrm>
        </p:spPr>
        <p:txBody>
          <a:bodyPr>
            <a:normAutofit fontScale="70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At this point, Kieren knows his job is on the line.</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He will be charged with impeding the investigation and the destruction of evidence, as well as obstruction.</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He was following instructions and objecting to them constantly, but no one will care.</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He is the third in line to the throne (and I am the fourth </a:t>
            </a:r>
            <a:r>
              <a:rPr lang="en-US" dirty="0">
                <a:latin typeface="Garamond"/>
                <a:cs typeface="Garamond"/>
                <a:sym typeface="Wingdings" panose="05000000000000000000" pitchFamily="2" charset="2"/>
              </a:rPr>
              <a:t></a:t>
            </a:r>
            <a:r>
              <a:rPr lang="en-US" dirty="0">
                <a:latin typeface="Garamond"/>
                <a:cs typeface="Garamond"/>
                <a:sym typeface="Garamond" pitchFamily="18" charset="0"/>
              </a:rPr>
              <a:t>). But the first two are untouchable (One just arrived to post, and the other is non-</a:t>
            </a:r>
            <a:r>
              <a:rPr lang="en-US" dirty="0" err="1">
                <a:latin typeface="Garamond"/>
                <a:cs typeface="Garamond"/>
                <a:sym typeface="Garamond" pitchFamily="18" charset="0"/>
              </a:rPr>
              <a:t>caucasian</a:t>
            </a:r>
            <a:r>
              <a:rPr lang="en-US" dirty="0">
                <a:latin typeface="Garamond"/>
                <a:cs typeface="Garamond"/>
                <a:sym typeface="Garamond" pitchFamily="18" charset="0"/>
              </a:rPr>
              <a:t> and has a disability).</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Kieren finds himself another job out of the Country and quits.</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Then he </a:t>
            </a:r>
            <a:r>
              <a:rPr lang="en-US" dirty="0" err="1">
                <a:latin typeface="Garamond"/>
                <a:cs typeface="Garamond"/>
                <a:sym typeface="Garamond" pitchFamily="18" charset="0"/>
              </a:rPr>
              <a:t>whistleblows</a:t>
            </a:r>
            <a:r>
              <a:rPr lang="en-US" dirty="0">
                <a:latin typeface="Garamond"/>
                <a:cs typeface="Garamond"/>
                <a:sym typeface="Garamond" pitchFamily="18" charset="0"/>
              </a:rPr>
              <a:t> to the ICO.</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CISO is angry, but not bothered (nothing will come of this scandal, he thinks, because he has friends in the ICO’s office).</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6" name="Picture 5" descr="Graphical user interface, text, application&#10;&#10;Description automatically generated">
            <a:extLst>
              <a:ext uri="{FF2B5EF4-FFF2-40B4-BE49-F238E27FC236}">
                <a16:creationId xmlns:a16="http://schemas.microsoft.com/office/drawing/2014/main" id="{3AFD79AC-620E-5B22-E19D-786FF654FA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9528" y="2011107"/>
            <a:ext cx="4051852" cy="3974948"/>
          </a:xfrm>
          <a:prstGeom prst="rect">
            <a:avLst/>
          </a:prstGeom>
          <a:ln>
            <a:noFill/>
          </a:ln>
          <a:effectLst>
            <a:softEdge rad="112500"/>
          </a:effectLst>
        </p:spPr>
      </p:pic>
    </p:spTree>
    <p:extLst>
      <p:ext uri="{BB962C8B-B14F-4D97-AF65-F5344CB8AC3E}">
        <p14:creationId xmlns:p14="http://schemas.microsoft.com/office/powerpoint/2010/main" val="8560265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78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417034" cy="600075"/>
          </a:xfrm>
        </p:spPr>
        <p:txBody>
          <a:bodyPr>
            <a:normAutofit/>
          </a:bodyPr>
          <a:lstStyle/>
          <a:p>
            <a:r>
              <a:rPr lang="en-GB" sz="3600" dirty="0">
                <a:solidFill>
                  <a:srgbClr val="E12F29"/>
                </a:solidFill>
                <a:latin typeface="Garamond" panose="02020404030301010803" pitchFamily="18" charset="0"/>
              </a:rPr>
              <a:t>Kieren now calculates </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5" y="1976431"/>
            <a:ext cx="6767012" cy="4331428"/>
          </a:xfrm>
        </p:spPr>
        <p:txBody>
          <a:bodyPr>
            <a:normAutofit fontScale="70000" lnSpcReduction="20000"/>
          </a:bodyPr>
          <a:lstStyle/>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ICO hires an Australian lawyer to lead the investigation.</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Even on the eve of the publication of the report, Cambridge thinks they will remain untouched.</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Little do they know that the ICO report that will shake them thoroughly is only the first incident…</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Immediately after this incident comes the second, even worse one (the manipulated American elections).</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The result of the investigation of the second incident is a 10 Million GBP fine and constant external audit of the University's data.</a:t>
            </a:r>
          </a:p>
          <a:p>
            <a:pPr>
              <a:lnSpc>
                <a:spcPct val="120000"/>
              </a:lnSpc>
              <a:spcBef>
                <a:spcPts val="536"/>
              </a:spcBef>
              <a:buClr>
                <a:srgbClr val="FF0000"/>
              </a:buClr>
              <a:buSzPct val="70000"/>
              <a:buFont typeface="Wingdings" panose="05000000000000000000" pitchFamily="2" charset="2"/>
              <a:buChar char="§"/>
              <a:defRPr/>
            </a:pPr>
            <a:r>
              <a:rPr lang="en-US" dirty="0">
                <a:latin typeface="Garamond"/>
                <a:cs typeface="Garamond"/>
                <a:sym typeface="Garamond" pitchFamily="18" charset="0"/>
              </a:rPr>
              <a:t>Which means, among other things, the loss of defense projects worth hundreds of millions.</a:t>
            </a:r>
            <a:endParaRPr lang="sl-SI" sz="28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2" name="Picture 1" descr="A picture containing text, fish, spiny-finned fish&#10;&#10;Description automatically generated">
            <a:extLst>
              <a:ext uri="{FF2B5EF4-FFF2-40B4-BE49-F238E27FC236}">
                <a16:creationId xmlns:a16="http://schemas.microsoft.com/office/drawing/2014/main" id="{B4BC600D-63BC-E2D4-2984-E38B5BD8FC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9156" y="1676400"/>
            <a:ext cx="3428654" cy="45015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9774595"/>
      </p:ext>
    </p:extLst>
  </p:cSld>
  <p:clrMapOvr>
    <a:masterClrMapping/>
  </p:clrMapOvr>
  <p:transition spd="slow">
    <p:push dir="u"/>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79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10261938" cy="600075"/>
          </a:xfrm>
        </p:spPr>
        <p:txBody>
          <a:bodyPr>
            <a:noAutofit/>
          </a:bodyPr>
          <a:lstStyle/>
          <a:p>
            <a:pPr lvl="1">
              <a:lnSpc>
                <a:spcPct val="120000"/>
              </a:lnSpc>
              <a:spcBef>
                <a:spcPts val="536"/>
              </a:spcBef>
              <a:buClr>
                <a:srgbClr val="FF0000"/>
              </a:buClr>
              <a:buSzPct val="70000"/>
              <a:defRPr/>
            </a:pPr>
            <a:r>
              <a:rPr lang="en-US" sz="3200" dirty="0">
                <a:solidFill>
                  <a:srgbClr val="E12F29"/>
                </a:solidFill>
                <a:latin typeface="Garamond"/>
                <a:cs typeface="Garamond"/>
                <a:sym typeface="Garamond" pitchFamily="18" charset="0"/>
              </a:rPr>
              <a:t>Summary</a:t>
            </a:r>
          </a:p>
        </p:txBody>
      </p:sp>
      <p:sp>
        <p:nvSpPr>
          <p:cNvPr id="5" name="Označba mesta vsebine 2"/>
          <p:cNvSpPr>
            <a:spLocks noGrp="1"/>
          </p:cNvSpPr>
          <p:nvPr>
            <p:ph idx="1"/>
          </p:nvPr>
        </p:nvSpPr>
        <p:spPr>
          <a:xfrm>
            <a:off x="463874" y="1976431"/>
            <a:ext cx="11506453" cy="4331428"/>
          </a:xfrm>
        </p:spPr>
        <p:txBody>
          <a:bodyPr>
            <a:normAutofit/>
          </a:bodyPr>
          <a:lstStyle/>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It is not news that forensics are used in INFOSEC.</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I have given you just a few examples on how the tools used by white hats are also used by blackhats. </a:t>
            </a:r>
          </a:p>
          <a:p>
            <a:pPr>
              <a:lnSpc>
                <a:spcPct val="120000"/>
              </a:lnSpc>
              <a:spcBef>
                <a:spcPts val="536"/>
              </a:spcBef>
              <a:buClr>
                <a:srgbClr val="FF0000"/>
              </a:buClr>
              <a:buSzPct val="70000"/>
              <a:buFont typeface="Wingdings" panose="05000000000000000000" pitchFamily="2" charset="2"/>
              <a:buChar char="§"/>
              <a:defRPr/>
            </a:pPr>
            <a:r>
              <a:rPr lang="en-US" sz="3200" dirty="0">
                <a:latin typeface="Garamond"/>
                <a:cs typeface="Garamond"/>
                <a:sym typeface="Garamond" pitchFamily="18" charset="0"/>
              </a:rPr>
              <a:t>My focus is on human attack vectors, but forensics are very helpful in that too.</a:t>
            </a:r>
            <a:endParaRPr lang="sl-SI" sz="3200" dirty="0">
              <a:latin typeface="Garamond"/>
              <a:cs typeface="Garamond"/>
              <a:sym typeface="Garamond" pitchFamily="18" charset="0"/>
            </a:endParaRPr>
          </a:p>
        </p:txBody>
      </p:sp>
      <p:sp>
        <p:nvSpPr>
          <p:cNvPr id="13" name="Označba mesta vsebine 2">
            <a:extLst>
              <a:ext uri="{FF2B5EF4-FFF2-40B4-BE49-F238E27FC236}">
                <a16:creationId xmlns:a16="http://schemas.microsoft.com/office/drawing/2014/main" id="{FE3388FB-7B6D-43A7-BF35-9BF778C7F53B}"/>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6924463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8</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a:bodyPr>
          <a:lstStyle/>
          <a:p>
            <a:r>
              <a:rPr lang="en-US" sz="3600" dirty="0">
                <a:solidFill>
                  <a:srgbClr val="E12F29"/>
                </a:solidFill>
                <a:latin typeface="Garamond" panose="02020404030301010803" pitchFamily="18" charset="0"/>
              </a:rPr>
              <a:t>INFOSEC (likelihood of a breach)</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6" y="1976431"/>
            <a:ext cx="8248018" cy="4331428"/>
          </a:xfrm>
        </p:spPr>
        <p:txBody>
          <a:bodyPr>
            <a:normAutofit fontScale="77500" lnSpcReduction="20000"/>
          </a:bodyPr>
          <a:lstStyle/>
          <a:p>
            <a:pPr>
              <a:lnSpc>
                <a:spcPct val="120000"/>
              </a:lnSpc>
            </a:pPr>
            <a:r>
              <a:rPr lang="en-US" sz="3385" dirty="0">
                <a:solidFill>
                  <a:srgbClr val="E12F29"/>
                </a:solidFill>
                <a:latin typeface="Garamond" panose="02020404030301010803" pitchFamily="18" charset="0"/>
              </a:rPr>
              <a:t>(Quiz)</a:t>
            </a:r>
            <a:r>
              <a:rPr lang="en-US" sz="3385" dirty="0">
                <a:solidFill>
                  <a:schemeClr val="tx2"/>
                </a:solidFill>
                <a:latin typeface="Garamond" panose="02020404030301010803" pitchFamily="18" charset="0"/>
              </a:rPr>
              <a:t> </a:t>
            </a:r>
            <a:r>
              <a:rPr lang="en-US" sz="3385" dirty="0">
                <a:latin typeface="Garamond" panose="02020404030301010803" pitchFamily="18" charset="0"/>
              </a:rPr>
              <a:t>What are the some of bigger flaws of cyber defense? Speculate, please.</a:t>
            </a:r>
          </a:p>
          <a:p>
            <a:pPr lvl="1">
              <a:lnSpc>
                <a:spcPct val="120000"/>
              </a:lnSpc>
            </a:pPr>
            <a:r>
              <a:rPr lang="en-US" sz="3385" dirty="0">
                <a:latin typeface="Garamond" panose="02020404030301010803" pitchFamily="18" charset="0"/>
              </a:rPr>
              <a:t>Reacting not acting. See shoes and airports, for example.</a:t>
            </a:r>
          </a:p>
          <a:p>
            <a:pPr lvl="1">
              <a:lnSpc>
                <a:spcPct val="120000"/>
              </a:lnSpc>
            </a:pPr>
            <a:r>
              <a:rPr lang="en-US" sz="3385" dirty="0">
                <a:latin typeface="Garamond" panose="02020404030301010803" pitchFamily="18" charset="0"/>
              </a:rPr>
              <a:t>Ignoring typical patterns (e.g. misdirection – cf. NATO Locked Shields 2019 trial run).</a:t>
            </a:r>
          </a:p>
          <a:p>
            <a:pPr lvl="1">
              <a:lnSpc>
                <a:spcPct val="120000"/>
              </a:lnSpc>
            </a:pPr>
            <a:r>
              <a:rPr lang="en-US" sz="3385" dirty="0">
                <a:latin typeface="Garamond" panose="02020404030301010803" pitchFamily="18" charset="0"/>
              </a:rPr>
              <a:t>Focusing on wrong attack vectors (more on next slide).</a:t>
            </a:r>
          </a:p>
          <a:p>
            <a:pPr lvl="1">
              <a:lnSpc>
                <a:spcPct val="120000"/>
              </a:lnSpc>
            </a:pPr>
            <a:r>
              <a:rPr lang="en-US" sz="3385" dirty="0">
                <a:latin typeface="Garamond" panose="02020404030301010803" pitchFamily="18" charset="0"/>
              </a:rPr>
              <a:t>Love of buzzwords (SOC, blockchain, AI, biometrics…).</a:t>
            </a:r>
          </a:p>
          <a:p>
            <a:endParaRPr lang="sl-SI" dirty="0">
              <a:latin typeface="Garamond" panose="02020404030301010803" pitchFamily="18" charset="0"/>
            </a:endParaRPr>
          </a:p>
          <a:p>
            <a:pPr>
              <a:spcBef>
                <a:spcPts val="536"/>
              </a:spcBef>
              <a:buClr>
                <a:srgbClr val="FF0000"/>
              </a:buClr>
              <a:buSzPct val="70000"/>
              <a:buFont typeface="Wingdings" panose="05000000000000000000" pitchFamily="2" charset="2"/>
              <a:buChar char="§"/>
              <a:defRPr/>
            </a:pPr>
            <a:endParaRPr lang="en-US" sz="2800" dirty="0">
              <a:latin typeface="Garamond" panose="02020404030301010803" pitchFamily="18" charset="0"/>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pic>
        <p:nvPicPr>
          <p:cNvPr id="7" name="Picture 6">
            <a:extLst>
              <a:ext uri="{FF2B5EF4-FFF2-40B4-BE49-F238E27FC236}">
                <a16:creationId xmlns:a16="http://schemas.microsoft.com/office/drawing/2014/main" id="{FEE756C1-AA7D-472E-9558-33F39A82E0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7593" y="1976431"/>
            <a:ext cx="3480107" cy="41243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686164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2" descr="Z:\2014\Naročniki\UL\UL ppt\Slike\PPT_projekcija_UL_foto_Željko_Stevanić-IFP\Univerza_fasada\C75T885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3917" b="47103"/>
          <a:stretch/>
        </p:blipFill>
        <p:spPr bwMode="auto">
          <a:xfrm>
            <a:off x="-12700" y="4479525"/>
            <a:ext cx="12204700" cy="237847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Označba mesta številke diapozitiva 3"/>
          <p:cNvSpPr>
            <a:spLocks noGrp="1"/>
          </p:cNvSpPr>
          <p:nvPr>
            <p:ph type="sldNum" sz="quarter" idx="12"/>
          </p:nvPr>
        </p:nvSpPr>
        <p:spPr>
          <a:xfrm>
            <a:off x="9152816" y="6381756"/>
            <a:ext cx="2743200" cy="365125"/>
          </a:xfrm>
        </p:spPr>
        <p:txBody>
          <a:bodyPr/>
          <a:lstStyle/>
          <a:p>
            <a:r>
              <a:rPr lang="sl-SI" sz="1600" dirty="0">
                <a:solidFill>
                  <a:schemeClr val="bg1"/>
                </a:solidFill>
                <a:latin typeface="Garamond" panose="02020404030301010803" pitchFamily="18" charset="0"/>
              </a:rPr>
              <a:t>2</a:t>
            </a:r>
          </a:p>
        </p:txBody>
      </p:sp>
      <p:sp>
        <p:nvSpPr>
          <p:cNvPr id="3" name="Naslov 1"/>
          <p:cNvSpPr>
            <a:spLocks noGrp="1"/>
          </p:cNvSpPr>
          <p:nvPr>
            <p:ph type="title"/>
          </p:nvPr>
        </p:nvSpPr>
        <p:spPr>
          <a:xfrm>
            <a:off x="607808" y="1569639"/>
            <a:ext cx="7648575" cy="600075"/>
          </a:xfrm>
        </p:spPr>
        <p:txBody>
          <a:bodyPr>
            <a:normAutofit fontScale="90000"/>
          </a:bodyPr>
          <a:lstStyle/>
          <a:p>
            <a:r>
              <a:rPr lang="en-GB" sz="4000" dirty="0">
                <a:solidFill>
                  <a:srgbClr val="E12F29"/>
                </a:solidFill>
                <a:latin typeface="Garamond" panose="02020404030301010803" pitchFamily="18" charset="0"/>
              </a:rPr>
              <a:t>Thanks!</a:t>
            </a:r>
            <a:endParaRPr lang="sl-SI" sz="40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607806" y="2169714"/>
            <a:ext cx="11288209" cy="2076602"/>
          </a:xfrm>
        </p:spPr>
        <p:txBody>
          <a:bodyPr>
            <a:normAutofit/>
          </a:bodyPr>
          <a:lstStyle/>
          <a:p>
            <a:pPr>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Questions?</a:t>
            </a:r>
          </a:p>
          <a:p>
            <a:pPr>
              <a:spcBef>
                <a:spcPts val="536"/>
              </a:spcBef>
              <a:buClr>
                <a:srgbClr val="FF0000"/>
              </a:buClr>
              <a:buSzPct val="70000"/>
              <a:buFont typeface="Wingdings" panose="05000000000000000000" pitchFamily="2" charset="2"/>
              <a:buChar char="§"/>
              <a:defRPr/>
            </a:pPr>
            <a:r>
              <a:rPr lang="en-GB" sz="3200" dirty="0">
                <a:latin typeface="Garamond"/>
                <a:cs typeface="Garamond"/>
                <a:sym typeface="Garamond" pitchFamily="18" charset="0"/>
              </a:rPr>
              <a:t>Discussion?</a:t>
            </a:r>
            <a:endParaRPr lang="sl-SI" sz="3200" dirty="0">
              <a:latin typeface="Garamond"/>
              <a:cs typeface="Garamond"/>
              <a:sym typeface="Garamond" pitchFamily="18" charset="0"/>
            </a:endParaRPr>
          </a:p>
        </p:txBody>
      </p:sp>
    </p:spTree>
    <p:extLst>
      <p:ext uri="{BB962C8B-B14F-4D97-AF65-F5344CB8AC3E}">
        <p14:creationId xmlns:p14="http://schemas.microsoft.com/office/powerpoint/2010/main" val="1832692850"/>
      </p:ext>
    </p:extLst>
  </p:cSld>
  <p:clrMapOvr>
    <a:masterClrMapping/>
  </p:clrMapOvr>
  <p:transition spd="slow">
    <p:push dir="u"/>
  </p:transition>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3"/>
          <a:stretch>
            <a:fillRect/>
          </a:stretch>
        </p:blipFill>
        <p:spPr>
          <a:xfrm>
            <a:off x="3902071" y="-1244197"/>
            <a:ext cx="3891684" cy="3891684"/>
          </a:xfrm>
          <a:prstGeom prst="rect">
            <a:avLst/>
          </a:prstGeom>
        </p:spPr>
      </p:pic>
      <p:sp>
        <p:nvSpPr>
          <p:cNvPr id="34" name="Rectangle 33"/>
          <p:cNvSpPr/>
          <p:nvPr/>
        </p:nvSpPr>
        <p:spPr>
          <a:xfrm>
            <a:off x="2838448" y="6159500"/>
            <a:ext cx="6432552" cy="698500"/>
          </a:xfrm>
          <a:prstGeom prst="rect">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grpSp>
        <p:nvGrpSpPr>
          <p:cNvPr id="35" name="Group 34"/>
          <p:cNvGrpSpPr/>
          <p:nvPr/>
        </p:nvGrpSpPr>
        <p:grpSpPr>
          <a:xfrm>
            <a:off x="3074525" y="6278712"/>
            <a:ext cx="466150" cy="466150"/>
            <a:chOff x="8623301" y="301595"/>
            <a:chExt cx="527050" cy="527050"/>
          </a:xfrm>
          <a:solidFill>
            <a:srgbClr val="E12F29"/>
          </a:solidFill>
        </p:grpSpPr>
        <p:sp>
          <p:nvSpPr>
            <p:cNvPr id="36" name="Oval 35"/>
            <p:cNvSpPr/>
            <p:nvPr/>
          </p:nvSpPr>
          <p:spPr>
            <a:xfrm>
              <a:off x="8623301" y="301595"/>
              <a:ext cx="527050" cy="527050"/>
            </a:xfrm>
            <a:prstGeom prst="ellipse">
              <a:avLst/>
            </a:prstGeom>
            <a:grpFill/>
            <a:ln>
              <a:noFill/>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pic>
          <p:nvPicPr>
            <p:cNvPr id="37" name="Picture 36"/>
            <p:cNvPicPr>
              <a:picLocks noChangeAspect="1"/>
            </p:cNvPicPr>
            <p:nvPr/>
          </p:nvPicPr>
          <p:blipFill>
            <a:blip r:embed="rId4"/>
            <a:stretch>
              <a:fillRect/>
            </a:stretch>
          </p:blipFill>
          <p:spPr>
            <a:xfrm>
              <a:off x="8762924" y="433943"/>
              <a:ext cx="270662" cy="271058"/>
            </a:xfrm>
            <a:prstGeom prst="rect">
              <a:avLst/>
            </a:prstGeom>
            <a:grpFill/>
          </p:spPr>
        </p:pic>
      </p:grpSp>
      <p:sp>
        <p:nvSpPr>
          <p:cNvPr id="38" name="TextBox 37"/>
          <p:cNvSpPr txBox="1"/>
          <p:nvPr/>
        </p:nvSpPr>
        <p:spPr>
          <a:xfrm>
            <a:off x="3540675" y="6339443"/>
            <a:ext cx="1866900" cy="369332"/>
          </a:xfrm>
          <a:prstGeom prst="rect">
            <a:avLst/>
          </a:prstGeom>
          <a:noFill/>
        </p:spPr>
        <p:txBody>
          <a:bodyPr wrap="square" rtlCol="0">
            <a:spAutoFit/>
          </a:bodyPr>
          <a:lstStyle/>
          <a:p>
            <a:r>
              <a:rPr lang="sl-SI" b="1" i="1" dirty="0">
                <a:latin typeface="Klavika Lt" panose="02000000000000000000" pitchFamily="50" charset="0"/>
              </a:rPr>
              <a:t>www.fri.uni-lj.si</a:t>
            </a:r>
          </a:p>
        </p:txBody>
      </p:sp>
      <p:grpSp>
        <p:nvGrpSpPr>
          <p:cNvPr id="39" name="Group 38"/>
          <p:cNvGrpSpPr/>
          <p:nvPr/>
        </p:nvGrpSpPr>
        <p:grpSpPr>
          <a:xfrm>
            <a:off x="6025328" y="6281282"/>
            <a:ext cx="463580" cy="463580"/>
            <a:chOff x="8623301" y="1163678"/>
            <a:chExt cx="527050" cy="527050"/>
          </a:xfrm>
          <a:solidFill>
            <a:srgbClr val="E12F29"/>
          </a:solidFill>
        </p:grpSpPr>
        <p:sp>
          <p:nvSpPr>
            <p:cNvPr id="40" name="Oval 39"/>
            <p:cNvSpPr/>
            <p:nvPr/>
          </p:nvSpPr>
          <p:spPr>
            <a:xfrm>
              <a:off x="8623301" y="1163678"/>
              <a:ext cx="527050" cy="527050"/>
            </a:xfrm>
            <a:prstGeom prst="ellipse">
              <a:avLst/>
            </a:prstGeom>
            <a:grpFill/>
            <a:ln>
              <a:noFill/>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pic>
          <p:nvPicPr>
            <p:cNvPr id="41" name="Picture 40"/>
            <p:cNvPicPr>
              <a:picLocks noChangeAspect="1"/>
            </p:cNvPicPr>
            <p:nvPr/>
          </p:nvPicPr>
          <p:blipFill>
            <a:blip r:embed="rId5"/>
            <a:stretch>
              <a:fillRect/>
            </a:stretch>
          </p:blipFill>
          <p:spPr>
            <a:xfrm>
              <a:off x="8841916" y="1299014"/>
              <a:ext cx="117299" cy="254748"/>
            </a:xfrm>
            <a:prstGeom prst="rect">
              <a:avLst/>
            </a:prstGeom>
            <a:grpFill/>
          </p:spPr>
        </p:pic>
      </p:grpSp>
      <p:sp>
        <p:nvSpPr>
          <p:cNvPr id="42" name="TextBox 41"/>
          <p:cNvSpPr txBox="1"/>
          <p:nvPr/>
        </p:nvSpPr>
        <p:spPr>
          <a:xfrm>
            <a:off x="6488908" y="6323239"/>
            <a:ext cx="2623261" cy="369332"/>
          </a:xfrm>
          <a:prstGeom prst="rect">
            <a:avLst/>
          </a:prstGeom>
          <a:noFill/>
        </p:spPr>
        <p:txBody>
          <a:bodyPr wrap="square" rtlCol="0">
            <a:spAutoFit/>
          </a:bodyPr>
          <a:lstStyle/>
          <a:p>
            <a:r>
              <a:rPr lang="sl-SI" b="1" i="1" dirty="0">
                <a:latin typeface="Klavika Lt" panose="02000000000000000000" pitchFamily="50" charset="0"/>
              </a:rPr>
              <a:t>www.facebook.com/ulfri</a:t>
            </a:r>
          </a:p>
        </p:txBody>
      </p:sp>
    </p:spTree>
    <p:extLst>
      <p:ext uri="{BB962C8B-B14F-4D97-AF65-F5344CB8AC3E}">
        <p14:creationId xmlns:p14="http://schemas.microsoft.com/office/powerpoint/2010/main" val="4203390646"/>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p:cNvSpPr>
            <a:spLocks noGrp="1"/>
          </p:cNvSpPr>
          <p:nvPr>
            <p:ph type="sldNum" sz="quarter" idx="12"/>
          </p:nvPr>
        </p:nvSpPr>
        <p:spPr>
          <a:xfrm>
            <a:off x="11192932" y="6381756"/>
            <a:ext cx="703083" cy="365125"/>
          </a:xfrm>
        </p:spPr>
        <p:txBody>
          <a:bodyPr/>
          <a:lstStyle/>
          <a:p>
            <a:fld id="{95AE4338-550A-4229-82D0-093D8DE92AC4}" type="slidenum">
              <a:rPr lang="sl-SI" sz="1600" dirty="0">
                <a:solidFill>
                  <a:schemeClr val="bg1"/>
                </a:solidFill>
                <a:latin typeface="Garamond" panose="02020404030301010803" pitchFamily="18" charset="0"/>
              </a:rPr>
              <a:t>9</a:t>
            </a:fld>
            <a:endParaRPr lang="sl-SI" sz="1600" dirty="0">
              <a:solidFill>
                <a:schemeClr val="bg1"/>
              </a:solidFill>
              <a:latin typeface="Garamond" panose="02020404030301010803" pitchFamily="18" charset="0"/>
            </a:endParaRPr>
          </a:p>
        </p:txBody>
      </p:sp>
      <p:sp>
        <p:nvSpPr>
          <p:cNvPr id="3" name="Naslov 1"/>
          <p:cNvSpPr>
            <a:spLocks noGrp="1"/>
          </p:cNvSpPr>
          <p:nvPr>
            <p:ph type="title"/>
          </p:nvPr>
        </p:nvSpPr>
        <p:spPr>
          <a:xfrm>
            <a:off x="387669" y="1307175"/>
            <a:ext cx="7648575" cy="600075"/>
          </a:xfrm>
        </p:spPr>
        <p:txBody>
          <a:bodyPr>
            <a:normAutofit fontScale="90000"/>
          </a:bodyPr>
          <a:lstStyle/>
          <a:p>
            <a:r>
              <a:rPr lang="en-US" sz="3600" dirty="0">
                <a:solidFill>
                  <a:srgbClr val="E12F29"/>
                </a:solidFill>
                <a:latin typeface="Garamond" panose="02020404030301010803" pitchFamily="18" charset="0"/>
              </a:rPr>
              <a:t>INFOSEC (common features of breaches)</a:t>
            </a:r>
            <a:endParaRPr lang="sl-SI" sz="3600" dirty="0">
              <a:solidFill>
                <a:srgbClr val="E12F29"/>
              </a:solidFill>
              <a:latin typeface="Garamond" panose="02020404030301010803" pitchFamily="18" charset="0"/>
            </a:endParaRPr>
          </a:p>
        </p:txBody>
      </p:sp>
      <p:sp>
        <p:nvSpPr>
          <p:cNvPr id="5" name="Označba mesta vsebine 2"/>
          <p:cNvSpPr>
            <a:spLocks noGrp="1"/>
          </p:cNvSpPr>
          <p:nvPr>
            <p:ph idx="1"/>
          </p:nvPr>
        </p:nvSpPr>
        <p:spPr>
          <a:xfrm>
            <a:off x="463875" y="1976431"/>
            <a:ext cx="11432139" cy="4331428"/>
          </a:xfrm>
        </p:spPr>
        <p:txBody>
          <a:bodyPr>
            <a:normAutofit/>
          </a:bodyPr>
          <a:lstStyle/>
          <a:p>
            <a:pPr>
              <a:lnSpc>
                <a:spcPct val="110000"/>
              </a:lnSpc>
              <a:buClr>
                <a:srgbClr val="FF3300"/>
              </a:buClr>
              <a:buFont typeface="Garamond" panose="02020404030301010803" pitchFamily="18" charset="0"/>
              <a:buChar char="▪"/>
            </a:pPr>
            <a:r>
              <a:rPr lang="en-US" b="1" dirty="0">
                <a:solidFill>
                  <a:srgbClr val="E12F29"/>
                </a:solidFill>
                <a:latin typeface="Garamond" panose="02020404030301010803" pitchFamily="18" charset="0"/>
              </a:rPr>
              <a:t>(Quiz)</a:t>
            </a:r>
            <a:r>
              <a:rPr lang="en-US" dirty="0">
                <a:solidFill>
                  <a:schemeClr val="tx2"/>
                </a:solidFill>
                <a:latin typeface="Garamond" panose="02020404030301010803" pitchFamily="18" charset="0"/>
              </a:rPr>
              <a:t> </a:t>
            </a:r>
            <a:r>
              <a:rPr lang="en-US" dirty="0">
                <a:latin typeface="Garamond" panose="02020404030301010803" pitchFamily="18" charset="0"/>
              </a:rPr>
              <a:t>Do you think black hats go in blind? </a:t>
            </a:r>
            <a:r>
              <a:rPr lang="en-US" b="1" dirty="0">
                <a:solidFill>
                  <a:srgbClr val="E12F29"/>
                </a:solidFill>
                <a:latin typeface="Garamond" panose="02020404030301010803" pitchFamily="18" charset="0"/>
              </a:rPr>
              <a:t>Yes / No</a:t>
            </a:r>
            <a:r>
              <a:rPr lang="en-US" dirty="0">
                <a:latin typeface="Garamond" panose="02020404030301010803" pitchFamily="18" charset="0"/>
              </a:rPr>
              <a:t>?</a:t>
            </a:r>
          </a:p>
          <a:p>
            <a:pPr lvl="1">
              <a:lnSpc>
                <a:spcPct val="110000"/>
              </a:lnSpc>
              <a:buClr>
                <a:srgbClr val="FF3300"/>
              </a:buClr>
              <a:buFont typeface="Garamond" panose="02020404030301010803" pitchFamily="18" charset="0"/>
              <a:buChar char="▪"/>
            </a:pPr>
            <a:r>
              <a:rPr lang="en-US" dirty="0">
                <a:latin typeface="Garamond" panose="02020404030301010803" pitchFamily="18" charset="0"/>
              </a:rPr>
              <a:t>No, they don’t. Typically, they will spend weeks or months gathering data. </a:t>
            </a:r>
          </a:p>
          <a:p>
            <a:pPr>
              <a:lnSpc>
                <a:spcPct val="110000"/>
              </a:lnSpc>
              <a:buClr>
                <a:srgbClr val="FF3300"/>
              </a:buClr>
              <a:buFont typeface="Garamond" panose="02020404030301010803" pitchFamily="18" charset="0"/>
              <a:buChar char="▪"/>
            </a:pPr>
            <a:r>
              <a:rPr lang="en-US" b="1" dirty="0">
                <a:solidFill>
                  <a:srgbClr val="E12F29"/>
                </a:solidFill>
                <a:latin typeface="Garamond" panose="02020404030301010803" pitchFamily="18" charset="0"/>
              </a:rPr>
              <a:t>(Quiz)</a:t>
            </a:r>
            <a:r>
              <a:rPr lang="en-US" dirty="0">
                <a:solidFill>
                  <a:schemeClr val="tx2"/>
                </a:solidFill>
                <a:latin typeface="Garamond" panose="02020404030301010803" pitchFamily="18" charset="0"/>
              </a:rPr>
              <a:t> </a:t>
            </a:r>
            <a:r>
              <a:rPr lang="en-US" dirty="0">
                <a:latin typeface="Garamond" panose="02020404030301010803" pitchFamily="18" charset="0"/>
              </a:rPr>
              <a:t>Will they attack only a single point of failure? </a:t>
            </a:r>
          </a:p>
          <a:p>
            <a:pPr lvl="1">
              <a:lnSpc>
                <a:spcPct val="110000"/>
              </a:lnSpc>
              <a:buClr>
                <a:srgbClr val="FF3300"/>
              </a:buClr>
              <a:buFont typeface="Garamond" panose="02020404030301010803" pitchFamily="18" charset="0"/>
              <a:buChar char="▪"/>
            </a:pPr>
            <a:r>
              <a:rPr lang="en-US" dirty="0">
                <a:latin typeface="Garamond" panose="02020404030301010803" pitchFamily="18" charset="0"/>
              </a:rPr>
              <a:t>No, they won’t. See Locked Shields 2019. Misdirection!</a:t>
            </a:r>
          </a:p>
          <a:p>
            <a:pPr>
              <a:lnSpc>
                <a:spcPct val="110000"/>
              </a:lnSpc>
              <a:buClr>
                <a:srgbClr val="FF3300"/>
              </a:buClr>
              <a:buFont typeface="Garamond" panose="02020404030301010803" pitchFamily="18" charset="0"/>
              <a:buChar char="▪"/>
            </a:pPr>
            <a:r>
              <a:rPr lang="en-US" b="1" dirty="0">
                <a:solidFill>
                  <a:srgbClr val="E12F29"/>
                </a:solidFill>
                <a:latin typeface="Garamond" panose="02020404030301010803" pitchFamily="18" charset="0"/>
              </a:rPr>
              <a:t>(Quiz)</a:t>
            </a:r>
            <a:r>
              <a:rPr lang="en-US" dirty="0">
                <a:solidFill>
                  <a:schemeClr val="tx2"/>
                </a:solidFill>
                <a:latin typeface="Garamond" panose="02020404030301010803" pitchFamily="18" charset="0"/>
              </a:rPr>
              <a:t> </a:t>
            </a:r>
            <a:r>
              <a:rPr lang="en-US" dirty="0">
                <a:latin typeface="Garamond" panose="02020404030301010803" pitchFamily="18" charset="0"/>
              </a:rPr>
              <a:t>Will they tailor the attack to the target?</a:t>
            </a:r>
          </a:p>
          <a:p>
            <a:pPr lvl="1">
              <a:lnSpc>
                <a:spcPct val="110000"/>
              </a:lnSpc>
              <a:buClr>
                <a:srgbClr val="FF3300"/>
              </a:buClr>
              <a:buFont typeface="Garamond" panose="02020404030301010803" pitchFamily="18" charset="0"/>
              <a:buChar char="▪"/>
            </a:pPr>
            <a:r>
              <a:rPr lang="en-US" dirty="0">
                <a:latin typeface="Garamond" panose="02020404030301010803" pitchFamily="18" charset="0"/>
              </a:rPr>
              <a:t>Yes and no. The run of the mill lower value scatter-gun targets, no. High value targets, yes, for sure. See </a:t>
            </a:r>
            <a:r>
              <a:rPr lang="en-US" b="1" dirty="0" err="1">
                <a:solidFill>
                  <a:srgbClr val="E12F29"/>
                </a:solidFill>
                <a:latin typeface="Garamond" panose="02020404030301010803" pitchFamily="18" charset="0"/>
              </a:rPr>
              <a:t>notPetya</a:t>
            </a:r>
            <a:r>
              <a:rPr lang="en-US" dirty="0">
                <a:latin typeface="Garamond" panose="02020404030301010803" pitchFamily="18" charset="0"/>
              </a:rPr>
              <a:t>, for example. That’s why </a:t>
            </a:r>
            <a:r>
              <a:rPr lang="en-US" i="1" dirty="0">
                <a:solidFill>
                  <a:srgbClr val="E12F29"/>
                </a:solidFill>
                <a:latin typeface="Garamond" panose="02020404030301010803" pitchFamily="18" charset="0"/>
              </a:rPr>
              <a:t>AI prevention </a:t>
            </a:r>
            <a:r>
              <a:rPr lang="en-US" dirty="0">
                <a:latin typeface="Garamond" panose="02020404030301010803" pitchFamily="18" charset="0"/>
              </a:rPr>
              <a:t>does not work!</a:t>
            </a:r>
          </a:p>
          <a:p>
            <a:pPr>
              <a:lnSpc>
                <a:spcPct val="110000"/>
              </a:lnSpc>
              <a:buClr>
                <a:srgbClr val="FF3300"/>
              </a:buClr>
              <a:buFont typeface="Garamond" panose="02020404030301010803" pitchFamily="18" charset="0"/>
              <a:buChar char="▪"/>
            </a:pPr>
            <a:r>
              <a:rPr lang="en-US" dirty="0">
                <a:latin typeface="Garamond" panose="02020404030301010803" pitchFamily="18" charset="0"/>
              </a:rPr>
              <a:t>Want to know about WannaCry?</a:t>
            </a:r>
          </a:p>
          <a:p>
            <a:endParaRPr lang="sl-SI" dirty="0">
              <a:latin typeface="Garamond" panose="02020404030301010803" pitchFamily="18" charset="0"/>
            </a:endParaRPr>
          </a:p>
          <a:p>
            <a:pPr>
              <a:spcBef>
                <a:spcPts val="536"/>
              </a:spcBef>
              <a:buClr>
                <a:srgbClr val="FF0000"/>
              </a:buClr>
              <a:buSzPct val="70000"/>
              <a:buFont typeface="Wingdings" panose="05000000000000000000" pitchFamily="2" charset="2"/>
              <a:buChar char="§"/>
              <a:defRPr/>
            </a:pPr>
            <a:endParaRPr lang="en-US" sz="2800" dirty="0">
              <a:latin typeface="Garamond" panose="02020404030301010803" pitchFamily="18" charset="0"/>
              <a:cs typeface="Garamond"/>
              <a:sym typeface="Garamond" pitchFamily="18" charset="0"/>
            </a:endParaRPr>
          </a:p>
        </p:txBody>
      </p:sp>
      <p:sp>
        <p:nvSpPr>
          <p:cNvPr id="6" name="Označba mesta vsebine 2">
            <a:extLst>
              <a:ext uri="{FF2B5EF4-FFF2-40B4-BE49-F238E27FC236}">
                <a16:creationId xmlns:a16="http://schemas.microsoft.com/office/drawing/2014/main" id="{803B1DAE-41A7-4813-8B19-5C653F038259}"/>
              </a:ext>
            </a:extLst>
          </p:cNvPr>
          <p:cNvSpPr txBox="1">
            <a:spLocks/>
          </p:cNvSpPr>
          <p:nvPr/>
        </p:nvSpPr>
        <p:spPr>
          <a:xfrm>
            <a:off x="451895" y="6411716"/>
            <a:ext cx="11288209" cy="365126"/>
          </a:xfrm>
          <a:prstGeom prst="rect">
            <a:avLst/>
          </a:prstGeom>
        </p:spPr>
        <p:txBody>
          <a:bodyPr vert="horz" lIns="91440" tIns="45720" rIns="91440" bIns="45720" rtlCol="0">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36"/>
              </a:spcBef>
              <a:buClr>
                <a:srgbClr val="FF0000"/>
              </a:buClr>
              <a:buSzPct val="70000"/>
              <a:buNone/>
              <a:defRPr/>
            </a:pPr>
            <a:r>
              <a:rPr lang="en-US" sz="2000" dirty="0">
                <a:latin typeface="Garamond"/>
                <a:cs typeface="Garamond"/>
                <a:sym typeface="Garamond" pitchFamily="18" charset="0"/>
              </a:rPr>
              <a:t>david.modic@fri.uni-lj.si</a:t>
            </a:r>
            <a:endParaRPr lang="sl-SI" sz="2000" dirty="0">
              <a:latin typeface="Garamond"/>
              <a:cs typeface="Garamond"/>
              <a:sym typeface="Garamond" pitchFamily="18" charset="0"/>
            </a:endParaRPr>
          </a:p>
          <a:p>
            <a:pPr algn="ctr">
              <a:spcBef>
                <a:spcPts val="536"/>
              </a:spcBef>
              <a:buClr>
                <a:srgbClr val="FF0000"/>
              </a:buClr>
              <a:buSzPct val="70000"/>
              <a:buFont typeface="Wingdings" panose="05000000000000000000" pitchFamily="2" charset="2"/>
              <a:buChar char="§"/>
              <a:defRPr/>
            </a:pPr>
            <a:endParaRPr lang="sl-SI" sz="2000" dirty="0">
              <a:latin typeface="Garamond"/>
              <a:cs typeface="Garamond"/>
              <a:sym typeface="Garamond" pitchFamily="18" charset="0"/>
            </a:endParaRPr>
          </a:p>
        </p:txBody>
      </p:sp>
    </p:spTree>
    <p:extLst>
      <p:ext uri="{BB962C8B-B14F-4D97-AF65-F5344CB8AC3E}">
        <p14:creationId xmlns:p14="http://schemas.microsoft.com/office/powerpoint/2010/main" val="8428577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2260</TotalTime>
  <Words>11782</Words>
  <Application>Microsoft Office PowerPoint</Application>
  <PresentationFormat>Widescreen</PresentationFormat>
  <Paragraphs>891</Paragraphs>
  <Slides>81</Slides>
  <Notes>66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81</vt:i4>
      </vt:variant>
    </vt:vector>
  </HeadingPairs>
  <TitlesOfParts>
    <vt:vector size="89" baseType="lpstr">
      <vt:lpstr>Arial</vt:lpstr>
      <vt:lpstr>Calibri</vt:lpstr>
      <vt:lpstr>Calibri Light</vt:lpstr>
      <vt:lpstr>Garamond</vt:lpstr>
      <vt:lpstr>Helvetica</vt:lpstr>
      <vt:lpstr>Klavika Lt</vt:lpstr>
      <vt:lpstr>Wingdings</vt:lpstr>
      <vt:lpstr>Officeova tema</vt:lpstr>
      <vt:lpstr>PowerPoint Presentation</vt:lpstr>
      <vt:lpstr>Outline</vt:lpstr>
      <vt:lpstr>Who am I?</vt:lpstr>
      <vt:lpstr>PowerPoint Presentation</vt:lpstr>
      <vt:lpstr>INFOSEC (the ‘about’ page)</vt:lpstr>
      <vt:lpstr>INFOSEC (losses)</vt:lpstr>
      <vt:lpstr>INFOSEC (likelihood of a breach)</vt:lpstr>
      <vt:lpstr>INFOSEC (likelihood of a breach)</vt:lpstr>
      <vt:lpstr>INFOSEC (common features of breaches)</vt:lpstr>
      <vt:lpstr>WannaCry and notPetya</vt:lpstr>
      <vt:lpstr>LATERAL MOVE - Wannacry</vt:lpstr>
      <vt:lpstr>Wannacry – What was it about?</vt:lpstr>
      <vt:lpstr>Wannacry – Was it flawed, and about financial gain?</vt:lpstr>
      <vt:lpstr>notPetya, an even bigger mess?</vt:lpstr>
      <vt:lpstr>WannaCry and notPetya</vt:lpstr>
      <vt:lpstr>WannaCry and notPetya</vt:lpstr>
      <vt:lpstr>PowerPoint Presentation</vt:lpstr>
      <vt:lpstr>Basic security terms – actor names</vt:lpstr>
      <vt:lpstr>Intelligence</vt:lpstr>
      <vt:lpstr>Intelligence signals continued…</vt:lpstr>
      <vt:lpstr>Intelligence (OSINT)</vt:lpstr>
      <vt:lpstr>Terminology</vt:lpstr>
      <vt:lpstr>What does NATO say about OSINT (in a Nutshell?)</vt:lpstr>
      <vt:lpstr>Typical tools used in OSINT</vt:lpstr>
      <vt:lpstr>Basic security terms – Threat Model</vt:lpstr>
      <vt:lpstr>Basic security terms – Attack vector</vt:lpstr>
      <vt:lpstr>Attack vectors – M or H?</vt:lpstr>
      <vt:lpstr>Attack vectors – M or H?</vt:lpstr>
      <vt:lpstr>PowerPoint Presentation</vt:lpstr>
      <vt:lpstr>1a. PHYSINT EXAMPLE</vt:lpstr>
      <vt:lpstr>1b. PHYSINT example</vt:lpstr>
      <vt:lpstr>1c. PHYSINT - results</vt:lpstr>
      <vt:lpstr>A break? </vt:lpstr>
      <vt:lpstr>PowerPoint Presentation</vt:lpstr>
      <vt:lpstr>2a. OSINT example</vt:lpstr>
      <vt:lpstr>2b. Step 1: intelligence gathering</vt:lpstr>
      <vt:lpstr>2c. Step 1: intelligence gathering II.</vt:lpstr>
      <vt:lpstr>2d. Step 1: intelligence gathering III.</vt:lpstr>
      <vt:lpstr>2e. Step 1: intelligence gathering IV.</vt:lpstr>
      <vt:lpstr>2f. Step 2: OSINT I.</vt:lpstr>
      <vt:lpstr>2g. Step 2: OSINT II.</vt:lpstr>
      <vt:lpstr>2h. Step 2: OSINT III.</vt:lpstr>
      <vt:lpstr>2i. Step 2: OSINT IV.</vt:lpstr>
      <vt:lpstr>2j. Step 3: SUMMARY.</vt:lpstr>
      <vt:lpstr>2j. Step 3: ATTACK VECTORS (PHYSICAL ACCESS)</vt:lpstr>
      <vt:lpstr>2j. Step 3: ATTACK VECTORS (SOC ENG – petty cash)</vt:lpstr>
      <vt:lpstr>2k. Step 3: ATTACK VECTORS (SOC ENG – blackmail)</vt:lpstr>
      <vt:lpstr>2k. Step 3: ATTACK VECTORS (SOC ENG – blackmail)</vt:lpstr>
      <vt:lpstr>PowerPoint Presentation</vt:lpstr>
      <vt:lpstr>3a. Use of forensics to craft an attack</vt:lpstr>
      <vt:lpstr>3b. Use of forensics to craft an attack</vt:lpstr>
      <vt:lpstr>3c. Use of forensics to craft an attack</vt:lpstr>
      <vt:lpstr>PowerPoint Presentation</vt:lpstr>
      <vt:lpstr>Set the scene</vt:lpstr>
      <vt:lpstr>Basic postulates</vt:lpstr>
      <vt:lpstr>Basic postulates …</vt:lpstr>
      <vt:lpstr>The first salvo…</vt:lpstr>
      <vt:lpstr>So it starts…</vt:lpstr>
      <vt:lpstr>The first reactions …</vt:lpstr>
      <vt:lpstr>A few days after the Guardian article …</vt:lpstr>
      <vt:lpstr>A few days after the Guardian article II. </vt:lpstr>
      <vt:lpstr>A few days after the Guardian article III. </vt:lpstr>
      <vt:lpstr>At the UIS</vt:lpstr>
      <vt:lpstr>Before we discuss further</vt:lpstr>
      <vt:lpstr>Before we discuss further</vt:lpstr>
      <vt:lpstr>Investigation starts</vt:lpstr>
      <vt:lpstr>Finding the script developer</vt:lpstr>
      <vt:lpstr>GSR</vt:lpstr>
      <vt:lpstr>What do we know so far …</vt:lpstr>
      <vt:lpstr>A short intermezzo</vt:lpstr>
      <vt:lpstr>School of Psychology (Kogan’s workplace)</vt:lpstr>
      <vt:lpstr>The terminal at the Psychology Department</vt:lpstr>
      <vt:lpstr>The terminal cont’d</vt:lpstr>
      <vt:lpstr>School of Psychology (students)</vt:lpstr>
      <vt:lpstr>What do we know so far?</vt:lpstr>
      <vt:lpstr>Consequences </vt:lpstr>
      <vt:lpstr>Kieren now calculates </vt:lpstr>
      <vt:lpstr>Kieren now calculates </vt:lpstr>
      <vt:lpstr>Summary</vt:lpstr>
      <vt:lpstr>Thanks!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Godnič, Mitja</dc:creator>
  <cp:lastModifiedBy>David Modic</cp:lastModifiedBy>
  <cp:revision>180</cp:revision>
  <dcterms:created xsi:type="dcterms:W3CDTF">2016-11-07T12:16:53Z</dcterms:created>
  <dcterms:modified xsi:type="dcterms:W3CDTF">2024-04-10T08:16:09Z</dcterms:modified>
</cp:coreProperties>
</file>