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7" r:id="rId9"/>
    <p:sldId id="269" r:id="rId10"/>
    <p:sldId id="270" r:id="rId11"/>
    <p:sldId id="275" r:id="rId12"/>
    <p:sldId id="271" r:id="rId13"/>
    <p:sldId id="272" r:id="rId14"/>
    <p:sldId id="273" r:id="rId15"/>
    <p:sldId id="266" r:id="rId16"/>
    <p:sldId id="257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266AB3A4-05DE-4462-A888-75ACE32DAB18}">
          <p14:sldIdLst>
            <p14:sldId id="256"/>
            <p14:sldId id="259"/>
            <p14:sldId id="261"/>
            <p14:sldId id="260"/>
            <p14:sldId id="262"/>
            <p14:sldId id="263"/>
            <p14:sldId id="264"/>
            <p14:sldId id="267"/>
            <p14:sldId id="269"/>
            <p14:sldId id="270"/>
            <p14:sldId id="275"/>
            <p14:sldId id="271"/>
            <p14:sldId id="272"/>
            <p14:sldId id="273"/>
            <p14:sldId id="266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2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357" autoAdjust="0"/>
  </p:normalViewPr>
  <p:slideViewPr>
    <p:cSldViewPr snapToGrid="0">
      <p:cViewPr varScale="1">
        <p:scale>
          <a:sx n="158" d="100"/>
          <a:sy n="158" d="100"/>
        </p:scale>
        <p:origin x="180" y="104"/>
      </p:cViewPr>
      <p:guideLst/>
    </p:cSldViewPr>
  </p:slideViewPr>
  <p:outlineViewPr>
    <p:cViewPr>
      <p:scale>
        <a:sx n="33" d="100"/>
        <a:sy n="33" d="100"/>
      </p:scale>
      <p:origin x="0" y="-26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1546-39B9-4DA2-8767-630AA335AA9C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F2E8-2048-49B9-B843-96765A66D8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164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1546-39B9-4DA2-8767-630AA335AA9C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F2E8-2048-49B9-B843-96765A66D8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4269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1546-39B9-4DA2-8767-630AA335AA9C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F2E8-2048-49B9-B843-96765A66D8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454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1546-39B9-4DA2-8767-630AA335AA9C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F2E8-2048-49B9-B843-96765A66D8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834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1546-39B9-4DA2-8767-630AA335AA9C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F2E8-2048-49B9-B843-96765A66D8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158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1546-39B9-4DA2-8767-630AA335AA9C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F2E8-2048-49B9-B843-96765A66D8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760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1546-39B9-4DA2-8767-630AA335AA9C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F2E8-2048-49B9-B843-96765A66D8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46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1546-39B9-4DA2-8767-630AA335AA9C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F2E8-2048-49B9-B843-96765A66D8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72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1546-39B9-4DA2-8767-630AA335AA9C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F2E8-2048-49B9-B843-96765A66D8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936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1546-39B9-4DA2-8767-630AA335AA9C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F2E8-2048-49B9-B843-96765A66D8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672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1546-39B9-4DA2-8767-630AA335AA9C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F2E8-2048-49B9-B843-96765A66D8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937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B1546-39B9-4DA2-8767-630AA335AA9C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5F2E8-2048-49B9-B843-96765A66D8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67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5970494" y="3878129"/>
            <a:ext cx="5937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Custom malware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2599085" y="5402613"/>
            <a:ext cx="1570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200" dirty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16. 12. 2020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5970494" y="5187169"/>
            <a:ext cx="593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Urban Suhadolnik</a:t>
            </a:r>
          </a:p>
        </p:txBody>
      </p:sp>
    </p:spTree>
    <p:extLst>
      <p:ext uri="{BB962C8B-B14F-4D97-AF65-F5344CB8AC3E}">
        <p14:creationId xmlns:p14="http://schemas.microsoft.com/office/powerpoint/2010/main" val="312115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27695" y="269486"/>
            <a:ext cx="10515600" cy="526906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VirusTotal – Linux – MinGW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E91BF42-3A84-48F0-A0F3-357B1098A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4" y="1253330"/>
            <a:ext cx="7846564" cy="5335184"/>
          </a:xfrm>
        </p:spPr>
      </p:pic>
    </p:spTree>
    <p:extLst>
      <p:ext uri="{BB962C8B-B14F-4D97-AF65-F5344CB8AC3E}">
        <p14:creationId xmlns:p14="http://schemas.microsoft.com/office/powerpoint/2010/main" val="262748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382" y="1600198"/>
            <a:ext cx="10515600" cy="526906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E12F29"/>
                </a:solidFill>
                <a:latin typeface="Garamond" panose="02020404030301010803" pitchFamily="18" charset="0"/>
              </a:rPr>
              <a:t>Additional measures</a:t>
            </a:r>
            <a:endParaRPr lang="en-US" sz="2800" dirty="0">
              <a:solidFill>
                <a:srgbClr val="E12F29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30382" y="2127104"/>
            <a:ext cx="10515600" cy="4226648"/>
          </a:xfrm>
        </p:spPr>
        <p:txBody>
          <a:bodyPr>
            <a:normAutofit/>
          </a:bodyPr>
          <a:lstStyle/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sl-SI" sz="2000" dirty="0">
                <a:latin typeface="Garamond" panose="02020404030301010803" pitchFamily="18" charset="0"/>
              </a:rPr>
              <a:t>Strip</a:t>
            </a:r>
          </a:p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sl-SI" sz="2000" dirty="0">
                <a:latin typeface="Garamond" panose="02020404030301010803" pitchFamily="18" charset="0"/>
              </a:rPr>
              <a:t>Executable compression (UPX)</a:t>
            </a:r>
          </a:p>
        </p:txBody>
      </p:sp>
    </p:spTree>
    <p:extLst>
      <p:ext uri="{BB962C8B-B14F-4D97-AF65-F5344CB8AC3E}">
        <p14:creationId xmlns:p14="http://schemas.microsoft.com/office/powerpoint/2010/main" val="361731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27695" y="269486"/>
            <a:ext cx="10515600" cy="526906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VirusTotal – Linux – MinGW – strip</a:t>
            </a:r>
          </a:p>
        </p:txBody>
      </p:sp>
      <p:pic>
        <p:nvPicPr>
          <p:cNvPr id="13" name="Content Placeholder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1DDF76D-CCE1-44A1-B766-2B32C62A5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2" y="1253330"/>
            <a:ext cx="7946438" cy="5287645"/>
          </a:xfrm>
        </p:spPr>
      </p:pic>
    </p:spTree>
    <p:extLst>
      <p:ext uri="{BB962C8B-B14F-4D97-AF65-F5344CB8AC3E}">
        <p14:creationId xmlns:p14="http://schemas.microsoft.com/office/powerpoint/2010/main" val="570982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27695" y="269486"/>
            <a:ext cx="10515600" cy="526906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VirusTotal – Linux – MinGW – upx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1CE7E1D-9B59-4307-BAC4-DFF2FCBEB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65" y="1288764"/>
            <a:ext cx="8153819" cy="556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73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27695" y="269486"/>
            <a:ext cx="10515600" cy="526906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VirusTotal – Linux – MinGW – strip + upx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7E8DE8F-2447-4C1F-B968-BE4CAF318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0" y="1314306"/>
            <a:ext cx="7947235" cy="547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17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382" y="1600198"/>
            <a:ext cx="10515600" cy="526906"/>
          </a:xfrm>
        </p:spPr>
        <p:txBody>
          <a:bodyPr>
            <a:normAutofit/>
          </a:bodyPr>
          <a:lstStyle/>
          <a:p>
            <a:r>
              <a:rPr lang="sl-SI" sz="2800" dirty="0" err="1">
                <a:solidFill>
                  <a:srgbClr val="E12F29"/>
                </a:solidFill>
                <a:latin typeface="Garamond" panose="02020404030301010803" pitchFamily="18" charset="0"/>
              </a:rPr>
              <a:t>What</a:t>
            </a:r>
            <a:r>
              <a:rPr lang="sl-SI" sz="2800" dirty="0">
                <a:solidFill>
                  <a:srgbClr val="E12F29"/>
                </a:solidFill>
                <a:latin typeface="Garamond" panose="02020404030301010803" pitchFamily="18" charset="0"/>
              </a:rPr>
              <a:t> </a:t>
            </a:r>
            <a:r>
              <a:rPr lang="sl-SI" sz="2800" dirty="0" err="1">
                <a:solidFill>
                  <a:srgbClr val="E12F29"/>
                </a:solidFill>
                <a:latin typeface="Garamond" panose="02020404030301010803" pitchFamily="18" charset="0"/>
              </a:rPr>
              <a:t>have</a:t>
            </a:r>
            <a:r>
              <a:rPr lang="sl-SI" sz="2800" dirty="0">
                <a:solidFill>
                  <a:srgbClr val="E12F29"/>
                </a:solidFill>
                <a:latin typeface="Garamond" panose="02020404030301010803" pitchFamily="18" charset="0"/>
              </a:rPr>
              <a:t> I </a:t>
            </a:r>
            <a:r>
              <a:rPr lang="sl-SI" sz="2800" dirty="0" err="1">
                <a:solidFill>
                  <a:srgbClr val="E12F29"/>
                </a:solidFill>
                <a:latin typeface="Garamond" panose="02020404030301010803" pitchFamily="18" charset="0"/>
              </a:rPr>
              <a:t>learned</a:t>
            </a:r>
            <a:endParaRPr lang="sl-SI" sz="2800" dirty="0">
              <a:solidFill>
                <a:srgbClr val="E12F29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30382" y="2127104"/>
            <a:ext cx="10515600" cy="4226648"/>
          </a:xfrm>
        </p:spPr>
        <p:txBody>
          <a:bodyPr>
            <a:normAutofit/>
          </a:bodyPr>
          <a:lstStyle/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sl-SI" sz="2000" dirty="0" err="1">
                <a:latin typeface="Garamond" panose="02020404030301010803" pitchFamily="18" charset="0"/>
              </a:rPr>
              <a:t>Malware</a:t>
            </a:r>
            <a:r>
              <a:rPr lang="sl-SI" sz="2000" dirty="0">
                <a:latin typeface="Garamond" panose="02020404030301010803" pitchFamily="18" charset="0"/>
              </a:rPr>
              <a:t> </a:t>
            </a:r>
            <a:r>
              <a:rPr lang="sl-SI" sz="2000" dirty="0" err="1">
                <a:latin typeface="Garamond" panose="02020404030301010803" pitchFamily="18" charset="0"/>
              </a:rPr>
              <a:t>detection</a:t>
            </a:r>
            <a:r>
              <a:rPr lang="sl-SI" sz="2000" dirty="0">
                <a:latin typeface="Garamond" panose="02020404030301010803" pitchFamily="18" charset="0"/>
              </a:rPr>
              <a:t> is </a:t>
            </a:r>
            <a:r>
              <a:rPr lang="sl-SI" sz="2000" dirty="0" err="1">
                <a:latin typeface="Garamond" panose="02020404030301010803" pitchFamily="18" charset="0"/>
              </a:rPr>
              <a:t>hard</a:t>
            </a:r>
            <a:endParaRPr lang="sl-SI" sz="2000" dirty="0">
              <a:latin typeface="Garamond" panose="02020404030301010803" pitchFamily="18" charset="0"/>
            </a:endParaRPr>
          </a:p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sl-SI" sz="2000" dirty="0" err="1">
                <a:latin typeface="Garamond" panose="02020404030301010803" pitchFamily="18" charset="0"/>
              </a:rPr>
              <a:t>Custom</a:t>
            </a:r>
            <a:r>
              <a:rPr lang="sl-SI" sz="2000" dirty="0">
                <a:latin typeface="Garamond" panose="02020404030301010803" pitchFamily="18" charset="0"/>
              </a:rPr>
              <a:t> </a:t>
            </a:r>
            <a:r>
              <a:rPr lang="sl-SI" sz="2000" dirty="0" err="1">
                <a:latin typeface="Garamond" panose="02020404030301010803" pitchFamily="18" charset="0"/>
              </a:rPr>
              <a:t>malware</a:t>
            </a:r>
            <a:r>
              <a:rPr lang="sl-SI" sz="2000" dirty="0">
                <a:latin typeface="Garamond" panose="02020404030301010803" pitchFamily="18" charset="0"/>
              </a:rPr>
              <a:t> is </a:t>
            </a:r>
            <a:r>
              <a:rPr lang="sl-SI" sz="2000" dirty="0" err="1">
                <a:latin typeface="Garamond" panose="02020404030301010803" pitchFamily="18" charset="0"/>
              </a:rPr>
              <a:t>much</a:t>
            </a:r>
            <a:r>
              <a:rPr lang="sl-SI" sz="2000" dirty="0">
                <a:latin typeface="Garamond" panose="02020404030301010803" pitchFamily="18" charset="0"/>
              </a:rPr>
              <a:t> more </a:t>
            </a:r>
            <a:r>
              <a:rPr lang="sl-SI" sz="2000" dirty="0" err="1">
                <a:latin typeface="Garamond" panose="02020404030301010803" pitchFamily="18" charset="0"/>
              </a:rPr>
              <a:t>effective</a:t>
            </a:r>
            <a:endParaRPr lang="sl-SI" sz="2000" dirty="0">
              <a:latin typeface="Garamond" panose="02020404030301010803" pitchFamily="18" charset="0"/>
            </a:endParaRPr>
          </a:p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sl-SI" sz="2000" dirty="0">
                <a:latin typeface="Garamond" panose="02020404030301010803" pitchFamily="18" charset="0"/>
              </a:rPr>
              <a:t>It is not </a:t>
            </a:r>
            <a:r>
              <a:rPr lang="sl-SI" sz="2000" dirty="0" err="1">
                <a:latin typeface="Garamond" panose="02020404030301010803" pitchFamily="18" charset="0"/>
              </a:rPr>
              <a:t>neccessarily</a:t>
            </a:r>
            <a:r>
              <a:rPr lang="sl-SI" sz="2000" dirty="0">
                <a:latin typeface="Garamond" panose="02020404030301010803" pitchFamily="18" charset="0"/>
              </a:rPr>
              <a:t> </a:t>
            </a:r>
            <a:r>
              <a:rPr lang="sl-SI" sz="2000" dirty="0" err="1">
                <a:latin typeface="Garamond" panose="02020404030301010803" pitchFamily="18" charset="0"/>
              </a:rPr>
              <a:t>hard</a:t>
            </a:r>
            <a:r>
              <a:rPr lang="sl-SI" sz="2000" dirty="0">
                <a:latin typeface="Garamond" panose="02020404030301010803" pitchFamily="18" charset="0"/>
              </a:rPr>
              <a:t> to </a:t>
            </a:r>
            <a:r>
              <a:rPr lang="sl-SI" sz="2000" dirty="0" err="1">
                <a:latin typeface="Garamond" panose="02020404030301010803" pitchFamily="18" charset="0"/>
              </a:rPr>
              <a:t>develop</a:t>
            </a:r>
            <a:endParaRPr lang="sl-SI" sz="2000" dirty="0">
              <a:latin typeface="Garamond" panose="02020404030301010803" pitchFamily="18" charset="0"/>
            </a:endParaRPr>
          </a:p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sl-SI" sz="2000" dirty="0" err="1">
                <a:latin typeface="Garamond" panose="02020404030301010803" pitchFamily="18" charset="0"/>
              </a:rPr>
              <a:t>Antivirus</a:t>
            </a:r>
            <a:r>
              <a:rPr lang="sl-SI" sz="2000" dirty="0">
                <a:latin typeface="Garamond" panose="02020404030301010803" pitchFamily="18" charset="0"/>
              </a:rPr>
              <a:t> software </a:t>
            </a:r>
            <a:r>
              <a:rPr lang="sl-SI" sz="2000" dirty="0" err="1">
                <a:latin typeface="Garamond" panose="02020404030301010803" pitchFamily="18" charset="0"/>
              </a:rPr>
              <a:t>for</a:t>
            </a:r>
            <a:r>
              <a:rPr lang="sl-SI" sz="2000" dirty="0">
                <a:latin typeface="Garamond" panose="02020404030301010803" pitchFamily="18" charset="0"/>
              </a:rPr>
              <a:t> Linux </a:t>
            </a:r>
            <a:r>
              <a:rPr lang="sl-SI" sz="2000" dirty="0" err="1">
                <a:latin typeface="Garamond" panose="02020404030301010803" pitchFamily="18" charset="0"/>
              </a:rPr>
              <a:t>binaries</a:t>
            </a:r>
            <a:r>
              <a:rPr lang="sl-SI" sz="2000" dirty="0">
                <a:latin typeface="Garamond" panose="02020404030301010803" pitchFamily="18" charset="0"/>
              </a:rPr>
              <a:t> is not </a:t>
            </a:r>
            <a:r>
              <a:rPr lang="sl-SI" sz="2000" dirty="0" err="1">
                <a:latin typeface="Garamond" panose="02020404030301010803" pitchFamily="18" charset="0"/>
              </a:rPr>
              <a:t>sesitive</a:t>
            </a:r>
            <a:r>
              <a:rPr lang="sl-SI" sz="2000" dirty="0">
                <a:latin typeface="Garamond" panose="02020404030301010803" pitchFamily="18" charset="0"/>
              </a:rPr>
              <a:t> </a:t>
            </a:r>
            <a:r>
              <a:rPr lang="sl-SI" sz="2000" dirty="0" err="1">
                <a:latin typeface="Garamond" panose="02020404030301010803" pitchFamily="18" charset="0"/>
              </a:rPr>
              <a:t>enough</a:t>
            </a:r>
            <a:endParaRPr lang="sl-SI" sz="2000" dirty="0">
              <a:latin typeface="Garamond" panose="02020404030301010803" pitchFamily="18" charset="0"/>
            </a:endParaRPr>
          </a:p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sl-SI" sz="2000" dirty="0" err="1">
                <a:latin typeface="Garamond" panose="02020404030301010803" pitchFamily="18" charset="0"/>
              </a:rPr>
              <a:t>Antivirus</a:t>
            </a:r>
            <a:r>
              <a:rPr lang="sl-SI" sz="2000" dirty="0">
                <a:latin typeface="Garamond" panose="02020404030301010803" pitchFamily="18" charset="0"/>
              </a:rPr>
              <a:t> software </a:t>
            </a:r>
            <a:r>
              <a:rPr lang="sl-SI" sz="2000" dirty="0" err="1">
                <a:latin typeface="Garamond" panose="02020404030301010803" pitchFamily="18" charset="0"/>
              </a:rPr>
              <a:t>works</a:t>
            </a:r>
            <a:r>
              <a:rPr lang="sl-SI" sz="2000" dirty="0">
                <a:latin typeface="Garamond" panose="02020404030301010803" pitchFamily="18" charset="0"/>
              </a:rPr>
              <a:t> </a:t>
            </a:r>
            <a:r>
              <a:rPr lang="sl-SI" sz="2000" dirty="0" err="1">
                <a:latin typeface="Garamond" panose="02020404030301010803" pitchFamily="18" charset="0"/>
              </a:rPr>
              <a:t>much</a:t>
            </a:r>
            <a:r>
              <a:rPr lang="sl-SI" sz="2000" dirty="0">
                <a:latin typeface="Garamond" panose="02020404030301010803" pitchFamily="18" charset="0"/>
              </a:rPr>
              <a:t> </a:t>
            </a:r>
            <a:r>
              <a:rPr lang="sl-SI" sz="2000" dirty="0" err="1">
                <a:latin typeface="Garamond" panose="02020404030301010803" pitchFamily="18" charset="0"/>
              </a:rPr>
              <a:t>better</a:t>
            </a:r>
            <a:r>
              <a:rPr lang="sl-SI" sz="2000" dirty="0">
                <a:latin typeface="Garamond" panose="02020404030301010803" pitchFamily="18" charset="0"/>
              </a:rPr>
              <a:t> on Windows</a:t>
            </a:r>
          </a:p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sl-SI" sz="2000" dirty="0" err="1">
                <a:latin typeface="Garamond" panose="02020404030301010803" pitchFamily="18" charset="0"/>
              </a:rPr>
              <a:t>Compiler</a:t>
            </a:r>
            <a:r>
              <a:rPr lang="sl-SI" sz="2000" dirty="0">
                <a:latin typeface="Garamond" panose="02020404030301010803" pitchFamily="18" charset="0"/>
              </a:rPr>
              <a:t> </a:t>
            </a:r>
            <a:r>
              <a:rPr lang="sl-SI" sz="2000" dirty="0" err="1">
                <a:latin typeface="Garamond" panose="02020404030301010803" pitchFamily="18" charset="0"/>
              </a:rPr>
              <a:t>of</a:t>
            </a:r>
            <a:r>
              <a:rPr lang="sl-SI" sz="2000" dirty="0">
                <a:latin typeface="Garamond" panose="02020404030301010803" pitchFamily="18" charset="0"/>
              </a:rPr>
              <a:t> </a:t>
            </a:r>
            <a:r>
              <a:rPr lang="sl-SI" sz="2000" dirty="0" err="1">
                <a:latin typeface="Garamond" panose="02020404030301010803" pitchFamily="18" charset="0"/>
              </a:rPr>
              <a:t>choice</a:t>
            </a:r>
            <a:r>
              <a:rPr lang="sl-SI" sz="2000" dirty="0">
                <a:latin typeface="Garamond" panose="02020404030301010803" pitchFamily="18" charset="0"/>
              </a:rPr>
              <a:t> </a:t>
            </a:r>
            <a:r>
              <a:rPr lang="sl-SI" sz="2000" dirty="0" err="1">
                <a:latin typeface="Garamond" panose="02020404030301010803" pitchFamily="18" charset="0"/>
              </a:rPr>
              <a:t>might</a:t>
            </a:r>
            <a:r>
              <a:rPr lang="sl-SI" sz="2000" dirty="0">
                <a:latin typeface="Garamond" panose="02020404030301010803" pitchFamily="18" charset="0"/>
              </a:rPr>
              <a:t> </a:t>
            </a:r>
            <a:r>
              <a:rPr lang="sl-SI" sz="2000" dirty="0" err="1">
                <a:latin typeface="Garamond" panose="02020404030301010803" pitchFamily="18" charset="0"/>
              </a:rPr>
              <a:t>effect</a:t>
            </a:r>
            <a:r>
              <a:rPr lang="sl-SI" sz="2000" dirty="0">
                <a:latin typeface="Garamond" panose="02020404030301010803" pitchFamily="18" charset="0"/>
              </a:rPr>
              <a:t> AV </a:t>
            </a:r>
            <a:r>
              <a:rPr lang="sl-SI" sz="2000" dirty="0" err="1">
                <a:latin typeface="Garamond" panose="02020404030301010803" pitchFamily="18" charset="0"/>
              </a:rPr>
              <a:t>detection</a:t>
            </a:r>
            <a:endParaRPr lang="sl-SI" sz="2000" dirty="0">
              <a:latin typeface="Garamond" panose="02020404030301010803" pitchFamily="18" charset="0"/>
            </a:endParaRPr>
          </a:p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sl-SI" sz="2000" dirty="0">
                <a:latin typeface="Garamond" panose="02020404030301010803" pitchFamily="18" charset="0"/>
              </a:rPr>
              <a:t>AV is not </a:t>
            </a:r>
            <a:r>
              <a:rPr lang="sl-SI" sz="2000" dirty="0" err="1">
                <a:latin typeface="Garamond" panose="02020404030301010803" pitchFamily="18" charset="0"/>
              </a:rPr>
              <a:t>enough</a:t>
            </a:r>
            <a:r>
              <a:rPr lang="sl-SI" sz="2000" dirty="0">
                <a:latin typeface="Garamond" panose="020204040303010108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67594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/>
          <p:nvPr/>
        </p:nvGrpSpPr>
        <p:grpSpPr>
          <a:xfrm>
            <a:off x="3074525" y="6278712"/>
            <a:ext cx="466150" cy="466150"/>
            <a:chOff x="8623301" y="301595"/>
            <a:chExt cx="527050" cy="527050"/>
          </a:xfrm>
          <a:solidFill>
            <a:srgbClr val="E12F29"/>
          </a:solidFill>
        </p:grpSpPr>
        <p:sp>
          <p:nvSpPr>
            <p:cNvPr id="3" name="Oval 35"/>
            <p:cNvSpPr/>
            <p:nvPr/>
          </p:nvSpPr>
          <p:spPr>
            <a:xfrm>
              <a:off x="8623301" y="301595"/>
              <a:ext cx="527050" cy="527050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l-SI"/>
            </a:p>
          </p:txBody>
        </p:sp>
        <p:pic>
          <p:nvPicPr>
            <p:cNvPr id="4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62924" y="433943"/>
              <a:ext cx="270662" cy="271058"/>
            </a:xfrm>
            <a:prstGeom prst="rect">
              <a:avLst/>
            </a:prstGeom>
            <a:grpFill/>
          </p:spPr>
        </p:pic>
      </p:grpSp>
      <p:sp>
        <p:nvSpPr>
          <p:cNvPr id="5" name="TextBox 37"/>
          <p:cNvSpPr txBox="1"/>
          <p:nvPr/>
        </p:nvSpPr>
        <p:spPr>
          <a:xfrm>
            <a:off x="3540675" y="6339443"/>
            <a:ext cx="1866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www.fri.uni-lj.si</a:t>
            </a:r>
          </a:p>
        </p:txBody>
      </p:sp>
      <p:grpSp>
        <p:nvGrpSpPr>
          <p:cNvPr id="6" name="Group 38"/>
          <p:cNvGrpSpPr/>
          <p:nvPr/>
        </p:nvGrpSpPr>
        <p:grpSpPr>
          <a:xfrm>
            <a:off x="6025328" y="6281282"/>
            <a:ext cx="463580" cy="463580"/>
            <a:chOff x="8623301" y="1163678"/>
            <a:chExt cx="527050" cy="527050"/>
          </a:xfrm>
          <a:solidFill>
            <a:srgbClr val="E12F29"/>
          </a:solidFill>
        </p:grpSpPr>
        <p:sp>
          <p:nvSpPr>
            <p:cNvPr id="7" name="Oval 39"/>
            <p:cNvSpPr/>
            <p:nvPr/>
          </p:nvSpPr>
          <p:spPr>
            <a:xfrm>
              <a:off x="8623301" y="1163678"/>
              <a:ext cx="527050" cy="527050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l-SI"/>
            </a:p>
          </p:txBody>
        </p:sp>
        <p:pic>
          <p:nvPicPr>
            <p:cNvPr id="8" name="Picture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41916" y="1299014"/>
              <a:ext cx="117299" cy="254748"/>
            </a:xfrm>
            <a:prstGeom prst="rect">
              <a:avLst/>
            </a:prstGeom>
            <a:grpFill/>
          </p:spPr>
        </p:pic>
      </p:grpSp>
      <p:sp>
        <p:nvSpPr>
          <p:cNvPr id="9" name="TextBox 41"/>
          <p:cNvSpPr txBox="1"/>
          <p:nvPr/>
        </p:nvSpPr>
        <p:spPr>
          <a:xfrm>
            <a:off x="6488908" y="6323239"/>
            <a:ext cx="2623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www.facebook.com/ulfri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071" y="-1247112"/>
            <a:ext cx="3912938" cy="39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3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382" y="1600198"/>
            <a:ext cx="10515600" cy="526906"/>
          </a:xfrm>
        </p:spPr>
        <p:txBody>
          <a:bodyPr>
            <a:normAutofit/>
          </a:bodyPr>
          <a:lstStyle/>
          <a:p>
            <a:r>
              <a:rPr lang="sl-SI" sz="2800" dirty="0" err="1">
                <a:solidFill>
                  <a:srgbClr val="E12F29"/>
                </a:solidFill>
                <a:latin typeface="Garamond" panose="02020404030301010803" pitchFamily="18" charset="0"/>
              </a:rPr>
              <a:t>Roadmap</a:t>
            </a:r>
            <a:r>
              <a:rPr lang="sl-SI" sz="2800" dirty="0">
                <a:solidFill>
                  <a:srgbClr val="E12F29"/>
                </a:solidFill>
                <a:latin typeface="Garamond" panose="02020404030301010803" pitchFamily="18" charset="0"/>
              </a:rPr>
              <a:t>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30382" y="2127104"/>
            <a:ext cx="10515600" cy="4226648"/>
          </a:xfrm>
        </p:spPr>
        <p:txBody>
          <a:bodyPr>
            <a:normAutofit/>
          </a:bodyPr>
          <a:lstStyle/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sl-SI" sz="2000" dirty="0">
                <a:latin typeface="Garamond" panose="02020404030301010803" pitchFamily="18" charset="0"/>
              </a:rPr>
              <a:t>How does antivirus work?</a:t>
            </a:r>
          </a:p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aramond" panose="02020404030301010803" pitchFamily="18" charset="0"/>
              </a:rPr>
              <a:t>What is custom malware?</a:t>
            </a:r>
          </a:p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aramond" panose="02020404030301010803" pitchFamily="18" charset="0"/>
              </a:rPr>
              <a:t>Custom shell</a:t>
            </a:r>
          </a:p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aramond" panose="02020404030301010803" pitchFamily="18" charset="0"/>
              </a:rPr>
              <a:t>Detection on Linux</a:t>
            </a:r>
          </a:p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aramond" panose="02020404030301010803" pitchFamily="18" charset="0"/>
              </a:rPr>
              <a:t>Detection on </a:t>
            </a:r>
            <a:r>
              <a:rPr lang="sl-SI" sz="2000" dirty="0">
                <a:latin typeface="Garamond" panose="02020404030301010803" pitchFamily="18" charset="0"/>
              </a:rPr>
              <a:t>W</a:t>
            </a:r>
            <a:r>
              <a:rPr lang="en-US" sz="2000" dirty="0" err="1">
                <a:latin typeface="Garamond" panose="02020404030301010803" pitchFamily="18" charset="0"/>
              </a:rPr>
              <a:t>indows</a:t>
            </a:r>
            <a:endParaRPr lang="en-US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4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382" y="1600198"/>
            <a:ext cx="10515600" cy="52690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E12F29"/>
                </a:solidFill>
                <a:latin typeface="Garamond" panose="02020404030301010803" pitchFamily="18" charset="0"/>
              </a:rPr>
              <a:t>How does antivirus work?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30382" y="2127104"/>
            <a:ext cx="10515600" cy="4226648"/>
          </a:xfrm>
        </p:spPr>
        <p:txBody>
          <a:bodyPr>
            <a:normAutofit/>
          </a:bodyPr>
          <a:lstStyle/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aramond" panose="02020404030301010803" pitchFamily="18" charset="0"/>
              </a:rPr>
              <a:t>Hash comparison</a:t>
            </a:r>
            <a:endParaRPr lang="sl-SI" sz="2000" dirty="0">
              <a:latin typeface="Garamond" panose="02020404030301010803" pitchFamily="18" charset="0"/>
            </a:endParaRPr>
          </a:p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aramond" panose="02020404030301010803" pitchFamily="18" charset="0"/>
              </a:rPr>
              <a:t>Signature based</a:t>
            </a:r>
          </a:p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aramond" panose="02020404030301010803" pitchFamily="18" charset="0"/>
              </a:rPr>
              <a:t>Run for 15 seconds and look for malicious</a:t>
            </a:r>
            <a:r>
              <a:rPr lang="sl-SI" sz="2000" dirty="0">
                <a:latin typeface="Garamond" panose="02020404030301010803" pitchFamily="18" charset="0"/>
              </a:rPr>
              <a:t> or suspicious</a:t>
            </a:r>
            <a:r>
              <a:rPr lang="en-US" sz="2000" dirty="0">
                <a:latin typeface="Garamond" panose="02020404030301010803" pitchFamily="18" charset="0"/>
              </a:rPr>
              <a:t> a</a:t>
            </a:r>
            <a:r>
              <a:rPr lang="sl-SI" sz="2000" dirty="0">
                <a:latin typeface="Garamond" panose="02020404030301010803" pitchFamily="18" charset="0"/>
              </a:rPr>
              <a:t>c</a:t>
            </a:r>
            <a:r>
              <a:rPr lang="en-US" sz="2000" dirty="0" err="1">
                <a:latin typeface="Garamond" panose="02020404030301010803" pitchFamily="18" charset="0"/>
              </a:rPr>
              <a:t>tivity</a:t>
            </a:r>
            <a:endParaRPr lang="en-US" sz="2000" dirty="0">
              <a:latin typeface="Garamond" panose="02020404030301010803" pitchFamily="18" charset="0"/>
            </a:endParaRPr>
          </a:p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aramond" panose="02020404030301010803" pitchFamily="18" charset="0"/>
              </a:rPr>
              <a:t>Heuristics based on all od the above</a:t>
            </a:r>
          </a:p>
        </p:txBody>
      </p:sp>
    </p:spTree>
    <p:extLst>
      <p:ext uri="{BB962C8B-B14F-4D97-AF65-F5344CB8AC3E}">
        <p14:creationId xmlns:p14="http://schemas.microsoft.com/office/powerpoint/2010/main" val="2946550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382" y="1600198"/>
            <a:ext cx="10515600" cy="52690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E12F29"/>
                </a:solidFill>
                <a:latin typeface="Garamond" panose="02020404030301010803" pitchFamily="18" charset="0"/>
              </a:rPr>
              <a:t>Custom malware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30382" y="2127104"/>
            <a:ext cx="10515600" cy="4226648"/>
          </a:xfrm>
        </p:spPr>
        <p:txBody>
          <a:bodyPr>
            <a:normAutofit/>
          </a:bodyPr>
          <a:lstStyle/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aramond" panose="02020404030301010803" pitchFamily="18" charset="0"/>
              </a:rPr>
              <a:t>Why?</a:t>
            </a:r>
          </a:p>
          <a:p>
            <a:pPr lvl="1"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Garamond" panose="02020404030301010803" pitchFamily="18" charset="0"/>
              </a:rPr>
              <a:t>Antivirus evasion</a:t>
            </a:r>
            <a:endParaRPr lang="sl-SI" sz="1600" dirty="0">
              <a:latin typeface="Garamond" panose="02020404030301010803" pitchFamily="18" charset="0"/>
            </a:endParaRPr>
          </a:p>
          <a:p>
            <a:pPr lvl="1"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sl-SI" sz="1600" dirty="0">
                <a:latin typeface="Garamond" panose="02020404030301010803" pitchFamily="18" charset="0"/>
              </a:rPr>
              <a:t>Generic malware is easy to detect by it‘s signature</a:t>
            </a:r>
            <a:endParaRPr lang="en-US" sz="1600" dirty="0">
              <a:latin typeface="Garamond" panose="02020404030301010803" pitchFamily="18" charset="0"/>
            </a:endParaRPr>
          </a:p>
          <a:p>
            <a:pPr lvl="1"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sl-SI" sz="1600" dirty="0">
                <a:latin typeface="Garamond" panose="02020404030301010803" pitchFamily="18" charset="0"/>
              </a:rPr>
              <a:t>Unknown signature</a:t>
            </a:r>
          </a:p>
          <a:p>
            <a:pPr lvl="1"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Garamond" panose="02020404030301010803" pitchFamily="18" charset="0"/>
              </a:rPr>
              <a:t>I didn‘t know how to use </a:t>
            </a:r>
            <a:r>
              <a:rPr lang="sl-SI" sz="1600" dirty="0">
                <a:latin typeface="Garamond" panose="02020404030301010803" pitchFamily="18" charset="0"/>
              </a:rPr>
              <a:t>M</a:t>
            </a:r>
            <a:r>
              <a:rPr lang="en-US" sz="1600" dirty="0">
                <a:latin typeface="Garamond" panose="02020404030301010803" pitchFamily="18" charset="0"/>
              </a:rPr>
              <a:t>eta</a:t>
            </a:r>
            <a:r>
              <a:rPr lang="sl-SI" sz="1600" dirty="0">
                <a:latin typeface="Garamond" panose="02020404030301010803" pitchFamily="18" charset="0"/>
              </a:rPr>
              <a:t>s</a:t>
            </a:r>
            <a:r>
              <a:rPr lang="en-US" sz="1600" dirty="0" err="1">
                <a:latin typeface="Garamond" panose="02020404030301010803" pitchFamily="18" charset="0"/>
              </a:rPr>
              <a:t>ploit</a:t>
            </a:r>
            <a:endParaRPr lang="en-US" sz="1600" dirty="0">
              <a:latin typeface="Garamond" panose="02020404030301010803" pitchFamily="18" charset="0"/>
            </a:endParaRPr>
          </a:p>
          <a:p>
            <a:pPr lvl="1">
              <a:buClr>
                <a:srgbClr val="E12F29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3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382" y="1600198"/>
            <a:ext cx="10515600" cy="526906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E12F29"/>
                </a:solidFill>
                <a:latin typeface="Garamond" panose="02020404030301010803" pitchFamily="18" charset="0"/>
              </a:rPr>
              <a:t>My first reverse shell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30382" y="2127104"/>
            <a:ext cx="10515600" cy="4226648"/>
          </a:xfrm>
        </p:spPr>
        <p:txBody>
          <a:bodyPr>
            <a:normAutofit/>
          </a:bodyPr>
          <a:lstStyle/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aramond" panose="02020404030301010803" pitchFamily="18" charset="0"/>
              </a:rPr>
              <a:t>Reused OS course homework</a:t>
            </a:r>
            <a:r>
              <a:rPr lang="sl-SI" sz="2000">
                <a:latin typeface="Garamond" panose="02020404030301010803" pitchFamily="18" charset="0"/>
              </a:rPr>
              <a:t> (my-sh)</a:t>
            </a:r>
            <a:endParaRPr lang="en-US" sz="2000" dirty="0">
              <a:latin typeface="Garamond" panose="02020404030301010803" pitchFamily="18" charset="0"/>
            </a:endParaRPr>
          </a:p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aramond" panose="02020404030301010803" pitchFamily="18" charset="0"/>
              </a:rPr>
              <a:t>I‘ve added a TCP socket</a:t>
            </a:r>
          </a:p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aramond" panose="02020404030301010803" pitchFamily="18" charset="0"/>
              </a:rPr>
              <a:t>Wrote C&amp;C server for „client“ malware to con</a:t>
            </a:r>
            <a:r>
              <a:rPr lang="sl-SI" sz="2000" dirty="0">
                <a:latin typeface="Garamond" panose="02020404030301010803" pitchFamily="18" charset="0"/>
              </a:rPr>
              <a:t>n</a:t>
            </a:r>
            <a:r>
              <a:rPr lang="en-US" sz="2000" dirty="0" err="1">
                <a:latin typeface="Garamond" panose="02020404030301010803" pitchFamily="18" charset="0"/>
              </a:rPr>
              <a:t>ect</a:t>
            </a:r>
            <a:r>
              <a:rPr lang="en-US" sz="2000" dirty="0">
                <a:latin typeface="Garamond" panose="02020404030301010803" pitchFamily="18" charset="0"/>
              </a:rPr>
              <a:t> to and receive commands</a:t>
            </a:r>
          </a:p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Garamond" panose="02020404030301010803" pitchFamily="18" charset="0"/>
            </a:endParaRPr>
          </a:p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aramond" panose="02020404030301010803" pitchFamily="18" charset="0"/>
              </a:rPr>
              <a:t>Any FRI student can do it</a:t>
            </a:r>
          </a:p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aramond" panose="02020404030301010803" pitchFamily="18" charset="0"/>
              </a:rPr>
              <a:t>All of YOU can do it</a:t>
            </a:r>
          </a:p>
        </p:txBody>
      </p:sp>
    </p:spTree>
    <p:extLst>
      <p:ext uri="{BB962C8B-B14F-4D97-AF65-F5344CB8AC3E}">
        <p14:creationId xmlns:p14="http://schemas.microsoft.com/office/powerpoint/2010/main" val="34545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382" y="1600198"/>
            <a:ext cx="10515600" cy="526906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E12F29"/>
                </a:solidFill>
                <a:latin typeface="Garamond" panose="02020404030301010803" pitchFamily="18" charset="0"/>
              </a:rPr>
              <a:t>Demo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30382" y="2127104"/>
            <a:ext cx="10515600" cy="4226648"/>
          </a:xfrm>
        </p:spPr>
        <p:txBody>
          <a:bodyPr>
            <a:normAutofit/>
          </a:bodyPr>
          <a:lstStyle/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sl-SI" sz="2000" dirty="0">
                <a:latin typeface="Garamond" panose="02020404030301010803" pitchFamily="18" charset="0"/>
              </a:rPr>
              <a:t>Demo on Linux</a:t>
            </a:r>
          </a:p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sl-SI" sz="2000" dirty="0">
                <a:latin typeface="Garamond" panose="02020404030301010803" pitchFamily="18" charset="0"/>
              </a:rPr>
              <a:t>Demo on Windows</a:t>
            </a:r>
          </a:p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endParaRPr lang="sl-SI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46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382" y="1600198"/>
            <a:ext cx="10515600" cy="526906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E12F29"/>
                </a:solidFill>
                <a:latin typeface="Garamond" panose="02020404030301010803" pitchFamily="18" charset="0"/>
              </a:rPr>
              <a:t>VirusTotal </a:t>
            </a:r>
            <a:r>
              <a:rPr lang="en-US" sz="2800" dirty="0">
                <a:solidFill>
                  <a:srgbClr val="E12F29"/>
                </a:solidFill>
                <a:latin typeface="Garamond" panose="02020404030301010803" pitchFamily="18" charset="0"/>
              </a:rPr>
              <a:t>results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30382" y="2127104"/>
            <a:ext cx="10515600" cy="4226648"/>
          </a:xfrm>
        </p:spPr>
        <p:txBody>
          <a:bodyPr>
            <a:normAutofit/>
          </a:bodyPr>
          <a:lstStyle/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sl-SI" sz="2000" dirty="0">
                <a:latin typeface="Garamond" panose="02020404030301010803" pitchFamily="18" charset="0"/>
              </a:rPr>
              <a:t>Linux – gcc</a:t>
            </a:r>
          </a:p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sl-SI" sz="2000" dirty="0">
                <a:latin typeface="Garamond" panose="02020404030301010803" pitchFamily="18" charset="0"/>
              </a:rPr>
              <a:t>Windows – Visual Studio C compiler</a:t>
            </a:r>
          </a:p>
          <a:p>
            <a:pPr>
              <a:buClr>
                <a:srgbClr val="E12F29"/>
              </a:buClr>
              <a:buFont typeface="Wingdings" panose="05000000000000000000" pitchFamily="2" charset="2"/>
              <a:buChar char="§"/>
            </a:pPr>
            <a:r>
              <a:rPr lang="sl-SI" sz="2000" dirty="0">
                <a:latin typeface="Garamond" panose="02020404030301010803" pitchFamily="18" charset="0"/>
              </a:rPr>
              <a:t>Windows – MinGW gcc compiler</a:t>
            </a:r>
          </a:p>
        </p:txBody>
      </p:sp>
    </p:spTree>
    <p:extLst>
      <p:ext uri="{BB962C8B-B14F-4D97-AF65-F5344CB8AC3E}">
        <p14:creationId xmlns:p14="http://schemas.microsoft.com/office/powerpoint/2010/main" val="922233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27695" y="269486"/>
            <a:ext cx="10515600" cy="526906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VirusTotal – Linux – gcc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551FF4-E241-4E0E-AECE-EA6A29FB0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30" y="1283213"/>
            <a:ext cx="7584174" cy="5150779"/>
          </a:xfrm>
        </p:spPr>
      </p:pic>
    </p:spTree>
    <p:extLst>
      <p:ext uri="{BB962C8B-B14F-4D97-AF65-F5344CB8AC3E}">
        <p14:creationId xmlns:p14="http://schemas.microsoft.com/office/powerpoint/2010/main" val="2105688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27695" y="269486"/>
            <a:ext cx="10515600" cy="526906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VirusTotal – Windows – Visual studio compiler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02BFC3-AE33-40A2-AF60-FEB07E82C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C034DA-775D-43E4-B1DE-7D74633E4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03" y="1298388"/>
            <a:ext cx="8001770" cy="529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86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272</Words>
  <Application>Microsoft Office PowerPoint</Application>
  <PresentationFormat>Widescreen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Wingdings</vt:lpstr>
      <vt:lpstr>Officeova tema</vt:lpstr>
      <vt:lpstr>PowerPoint Presentation</vt:lpstr>
      <vt:lpstr>Roadmap:</vt:lpstr>
      <vt:lpstr>How does antivirus work?</vt:lpstr>
      <vt:lpstr>Custom malware</vt:lpstr>
      <vt:lpstr>My first reverse shell</vt:lpstr>
      <vt:lpstr>Demo</vt:lpstr>
      <vt:lpstr>VirusTotal results</vt:lpstr>
      <vt:lpstr>VirusTotal – Linux – gcc</vt:lpstr>
      <vt:lpstr>VirusTotal – Windows – Visual studio compiler</vt:lpstr>
      <vt:lpstr>VirusTotal – Linux – MinGW</vt:lpstr>
      <vt:lpstr>Additional measures</vt:lpstr>
      <vt:lpstr>VirusTotal – Linux – MinGW – strip</vt:lpstr>
      <vt:lpstr>VirusTotal – Linux – MinGW – upx</vt:lpstr>
      <vt:lpstr>VirusTotal – Linux – MinGW – strip + upx</vt:lpstr>
      <vt:lpstr>What have I learned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Jenko, Peter</dc:creator>
  <cp:lastModifiedBy>Suhadolnik, Urban</cp:lastModifiedBy>
  <cp:revision>22</cp:revision>
  <dcterms:created xsi:type="dcterms:W3CDTF">2018-10-23T07:31:53Z</dcterms:created>
  <dcterms:modified xsi:type="dcterms:W3CDTF">2020-12-16T14:06:59Z</dcterms:modified>
</cp:coreProperties>
</file>