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70" r:id="rId9"/>
    <p:sldId id="274" r:id="rId10"/>
    <p:sldId id="275" r:id="rId11"/>
    <p:sldId id="271" r:id="rId12"/>
    <p:sldId id="272" r:id="rId13"/>
    <p:sldId id="263" r:id="rId14"/>
    <p:sldId id="265" r:id="rId15"/>
    <p:sldId id="266" r:id="rId16"/>
    <p:sldId id="267" r:id="rId17"/>
    <p:sldId id="268" r:id="rId18"/>
    <p:sldId id="264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E4E6D-8EE6-492B-895A-EA783F960070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A0E2-8EE5-498D-933A-C531B8CF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Priporočilni sistemi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Aleksander Sadikov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Item-based recommendation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mtClean="0"/>
              <a:t>pri velikih sistemih postane problem računska kompleksnost</a:t>
            </a:r>
          </a:p>
          <a:p>
            <a:r>
              <a:rPr lang="sl-SI" smtClean="0"/>
              <a:t>offline računanje omogoča priporočanje v realnem-času tudi za take sisteme</a:t>
            </a:r>
          </a:p>
          <a:p>
            <a:r>
              <a:rPr lang="sl-SI" smtClean="0"/>
              <a:t>osnovna ideja: uporaba podobnosti med izdelki namesto podobnosti med uporabniki</a:t>
            </a:r>
          </a:p>
          <a:p>
            <a:r>
              <a:rPr lang="sl-SI" smtClean="0"/>
              <a:t>cosine mera (kot med vektorjema) med 0 in 1</a:t>
            </a:r>
            <a:br>
              <a:rPr lang="sl-SI" smtClean="0"/>
            </a:br>
            <a:r>
              <a:rPr lang="sl-SI" smtClean="0"/>
              <a:t>(a</a:t>
            </a:r>
            <a:r>
              <a:rPr lang="en-US" smtClean="0"/>
              <a:t> </a:t>
            </a:r>
            <a:r>
              <a:rPr lang="sl-SI" smtClean="0"/>
              <a:t>∙</a:t>
            </a:r>
            <a:r>
              <a:rPr lang="en-US" smtClean="0"/>
              <a:t> </a:t>
            </a:r>
            <a:r>
              <a:rPr lang="sl-SI" smtClean="0"/>
              <a:t>b) / (</a:t>
            </a:r>
            <a:r>
              <a:rPr lang="en-US" smtClean="0"/>
              <a:t>|a| * |b|</a:t>
            </a:r>
            <a:r>
              <a:rPr lang="sl-SI" smtClean="0"/>
              <a:t>)</a:t>
            </a:r>
            <a:br>
              <a:rPr lang="sl-SI" smtClean="0"/>
            </a:br>
            <a:r>
              <a:rPr lang="sl-SI" smtClean="0"/>
              <a:t>(primer izračuna podan med nalogami)</a:t>
            </a:r>
          </a:p>
          <a:p>
            <a:r>
              <a:rPr lang="sl-SI" smtClean="0"/>
              <a:t>popravljena cosine mera (odštejemo uporabnikovo povprečje od ocen); med -1 in 1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Asociacijska pravila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osnovna ideja: “če uporabniki pogosto vzamejo izdelke a, b in c, potem vzamejo tudi d”</a:t>
            </a:r>
          </a:p>
          <a:p>
            <a:r>
              <a:rPr lang="sl-SI" smtClean="0"/>
              <a:t>včasih je smiselno zmanjšati “moč razreda” na like/dislike ali da/ne (npr. nad povprečjem ali ne)</a:t>
            </a:r>
          </a:p>
          <a:p>
            <a:r>
              <a:rPr lang="sl-SI" smtClean="0"/>
              <a:t>alternativna uporaba: “večina izdelkov, ki je bila všeč uporabnikoma a in b, je bila všeč tudi uporabniku c”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Cold start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hladen </a:t>
            </a:r>
            <a:r>
              <a:rPr lang="sl-SI" smtClean="0"/>
              <a:t>zagon </a:t>
            </a:r>
            <a:r>
              <a:rPr lang="sl-SI" smtClean="0"/>
              <a:t>je problem premajhnega števila ocen za (dobro) napovedovanje</a:t>
            </a:r>
          </a:p>
          <a:p>
            <a:r>
              <a:rPr lang="sl-SI" smtClean="0"/>
              <a:t>najbolj očitna rešitev: uporaba dodatnih podatkov, če so na </a:t>
            </a:r>
            <a:r>
              <a:rPr lang="sl-SI" smtClean="0"/>
              <a:t>voljo</a:t>
            </a:r>
          </a:p>
          <a:p>
            <a:r>
              <a:rPr lang="sl-SI" smtClean="0"/>
              <a:t>metoda temelječa na predpostavki tranzitivnosti</a:t>
            </a:r>
            <a:endParaRPr lang="sl-SI" smtClean="0"/>
          </a:p>
          <a:p>
            <a:r>
              <a:rPr lang="sl-SI" smtClean="0"/>
              <a:t>metoda temelječa na iskanju poti v grafu povezanosti izdelkov in uporabnikov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Content-based recommendation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uporablja informacije o izdelkih</a:t>
            </a:r>
          </a:p>
          <a:p>
            <a:r>
              <a:rPr lang="sl-SI" smtClean="0"/>
              <a:t>dve prednosti pred collaborative pristopom:</a:t>
            </a:r>
          </a:p>
          <a:p>
            <a:pPr lvl="1"/>
            <a:r>
              <a:rPr lang="sl-SI" smtClean="0"/>
              <a:t>ne potrebuje zelo velikih baz uporabnikov</a:t>
            </a:r>
          </a:p>
          <a:p>
            <a:pPr lvl="1"/>
            <a:r>
              <a:rPr lang="sl-SI" smtClean="0"/>
              <a:t>nove izdelke se da takoj priporočati</a:t>
            </a:r>
            <a:endParaRPr lang="sl-SI"/>
          </a:p>
          <a:p>
            <a:r>
              <a:rPr lang="sl-SI" smtClean="0"/>
              <a:t>precej dela lahko z izgradnjo opisov izdelkov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Content-based recommendation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potrebujemo dve stvari:</a:t>
            </a:r>
          </a:p>
          <a:p>
            <a:pPr lvl="1"/>
            <a:r>
              <a:rPr lang="sl-SI" smtClean="0"/>
              <a:t>opis izdelka (npr. z atributi)</a:t>
            </a:r>
          </a:p>
          <a:p>
            <a:pPr lvl="1"/>
            <a:r>
              <a:rPr lang="sl-SI" smtClean="0"/>
              <a:t>profil uporabnika (po možnosti z enakimi atributi)</a:t>
            </a:r>
          </a:p>
          <a:p>
            <a:r>
              <a:rPr lang="sl-SI" smtClean="0"/>
              <a:t>problem priporočanja se tako prevede na iskanje ujemanja med opisi izdelkov in profilom uporabnika</a:t>
            </a:r>
          </a:p>
          <a:p>
            <a:r>
              <a:rPr lang="sl-SI" smtClean="0"/>
              <a:t>tipičen primer: priporočanje novic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Predstavitev vsebine in podobnost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mtClean="0"/>
              <a:t>najpreprosteje: atributni opis</a:t>
            </a:r>
          </a:p>
          <a:p>
            <a:r>
              <a:rPr lang="sl-SI" smtClean="0"/>
              <a:t>zapis z vrečo besed (bag of words)</a:t>
            </a:r>
          </a:p>
          <a:p>
            <a:pPr lvl="1"/>
            <a:r>
              <a:rPr lang="sl-SI" smtClean="0"/>
              <a:t>vse besede niso enakovredne</a:t>
            </a:r>
          </a:p>
          <a:p>
            <a:pPr lvl="1"/>
            <a:r>
              <a:rPr lang="sl-SI" smtClean="0"/>
              <a:t>daljši opisi bodo navidez imeli večjo podobnost</a:t>
            </a:r>
          </a:p>
          <a:p>
            <a:r>
              <a:rPr lang="sl-SI" smtClean="0"/>
              <a:t>TF-IDF zapis (uteži)</a:t>
            </a:r>
          </a:p>
          <a:p>
            <a:pPr lvl="1"/>
            <a:r>
              <a:rPr lang="sl-SI" smtClean="0"/>
              <a:t>TF = normalizirana frekvenca besede v besedilu</a:t>
            </a:r>
          </a:p>
          <a:p>
            <a:pPr lvl="1"/>
            <a:r>
              <a:rPr lang="sl-SI" smtClean="0"/>
              <a:t>IDF = log(N / n(i))</a:t>
            </a:r>
          </a:p>
          <a:p>
            <a:pPr lvl="1"/>
            <a:r>
              <a:rPr lang="sl-SI" smtClean="0"/>
              <a:t>TF-IDF = TF * IDF</a:t>
            </a:r>
          </a:p>
          <a:p>
            <a:pPr lvl="1"/>
            <a:r>
              <a:rPr lang="sl-SI" smtClean="0"/>
              <a:t>lematizacija in stop-besede, omejitev št. besed (FSS)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Priporočanje na podlagi podobnosti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mtClean="0"/>
              <a:t>“priporoči izdelke, ki so podobni tistim, ki so bili uporabniku všeč v preteklosti”</a:t>
            </a:r>
          </a:p>
          <a:p>
            <a:r>
              <a:rPr lang="sl-SI" smtClean="0"/>
              <a:t>potrebujemo zgodovino kateri izdelki so bili komu všeč</a:t>
            </a:r>
          </a:p>
          <a:p>
            <a:r>
              <a:rPr lang="sl-SI" smtClean="0"/>
              <a:t>cosine mera (kot med vektorjema)</a:t>
            </a:r>
            <a:br>
              <a:rPr lang="sl-SI" smtClean="0"/>
            </a:br>
            <a:r>
              <a:rPr lang="sl-SI" smtClean="0"/>
              <a:t>a</a:t>
            </a:r>
            <a:r>
              <a:rPr lang="en-US" smtClean="0"/>
              <a:t> </a:t>
            </a:r>
            <a:r>
              <a:rPr lang="sl-SI" smtClean="0"/>
              <a:t>∙</a:t>
            </a:r>
            <a:r>
              <a:rPr lang="en-US" smtClean="0"/>
              <a:t> </a:t>
            </a:r>
            <a:r>
              <a:rPr lang="sl-SI" smtClean="0"/>
              <a:t>b / </a:t>
            </a:r>
            <a:r>
              <a:rPr lang="en-US" smtClean="0"/>
              <a:t>|a| * |b|</a:t>
            </a:r>
          </a:p>
          <a:p>
            <a:r>
              <a:rPr lang="en-US" smtClean="0"/>
              <a:t>kNN</a:t>
            </a:r>
          </a:p>
          <a:p>
            <a:r>
              <a:rPr lang="en-US" smtClean="0"/>
              <a:t>preprosto, se hitro prilagaja spremembam in potrebuje relativno malo ocen</a:t>
            </a:r>
          </a:p>
          <a:p>
            <a:r>
              <a:rPr lang="en-US" smtClean="0"/>
              <a:t>cena za </a:t>
            </a:r>
            <a:r>
              <a:rPr lang="sl-SI" smtClean="0"/>
              <a:t>to je tipično nekoliko nižja točnost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Nadzorovano učenje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zapis problema v ustrezni obliki</a:t>
            </a:r>
            <a:br>
              <a:rPr lang="sl-SI" smtClean="0"/>
            </a:br>
            <a:r>
              <a:rPr lang="sl-SI" smtClean="0"/>
              <a:t>(npr. “like / dislike” dvorazredni problem)</a:t>
            </a:r>
          </a:p>
          <a:p>
            <a:r>
              <a:rPr lang="sl-SI" smtClean="0"/>
              <a:t>Naivni Bayes</a:t>
            </a:r>
          </a:p>
          <a:p>
            <a:r>
              <a:rPr lang="sl-SI" smtClean="0"/>
              <a:t>uporaben tudi za rangiranje novih dokumentov (nastavitev pragu)</a:t>
            </a:r>
          </a:p>
          <a:p>
            <a:r>
              <a:rPr lang="sl-SI" smtClean="0"/>
              <a:t>odločitvena drevesa</a:t>
            </a:r>
          </a:p>
          <a:p>
            <a:pPr lvl="1"/>
            <a:r>
              <a:rPr lang="sl-SI" smtClean="0"/>
              <a:t>razložljiv model, a problem, če je veliko atributov</a:t>
            </a:r>
          </a:p>
          <a:p>
            <a:pPr lvl="1"/>
            <a:r>
              <a:rPr lang="sl-SI" smtClean="0"/>
              <a:t>izbira atributov (npr. </a:t>
            </a:r>
            <a:r>
              <a:rPr lang="el-GR" smtClean="0"/>
              <a:t>χ²</a:t>
            </a:r>
            <a:r>
              <a:rPr lang="sl-SI" smtClean="0"/>
              <a:t> 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Hibridni pristopi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vsak izmed naštetih pristopov ima svoje prednosti in slabosti</a:t>
            </a:r>
          </a:p>
          <a:p>
            <a:r>
              <a:rPr lang="sl-SI" smtClean="0"/>
              <a:t>očitna ideja: kombinacija pristopov!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Hibridni pristopi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monolitni pristop: kombinacija lastnosti več tipov v enoten priporočilni sistem</a:t>
            </a:r>
            <a:br>
              <a:rPr lang="sl-SI" smtClean="0"/>
            </a:br>
            <a:r>
              <a:rPr lang="sl-SI" smtClean="0"/>
              <a:t>(npr. dodatni atributi, ki izboljšajo podobnost)</a:t>
            </a:r>
          </a:p>
          <a:p>
            <a:r>
              <a:rPr lang="sl-SI" smtClean="0"/>
              <a:t>paralelni pristop: več sistemov glasuje</a:t>
            </a:r>
          </a:p>
          <a:p>
            <a:pPr lvl="1"/>
            <a:r>
              <a:rPr lang="sl-SI" smtClean="0"/>
              <a:t>prikažejo se združeni rezultati</a:t>
            </a:r>
          </a:p>
          <a:p>
            <a:pPr lvl="1"/>
            <a:r>
              <a:rPr lang="sl-SI" smtClean="0"/>
              <a:t>uteženo glasovanje (uteži se lahko določi dinamično)</a:t>
            </a:r>
          </a:p>
          <a:p>
            <a:pPr lvl="1"/>
            <a:r>
              <a:rPr lang="sl-SI" smtClean="0"/>
              <a:t>“switch” (primer hladnega začetka)</a:t>
            </a:r>
          </a:p>
          <a:p>
            <a:r>
              <a:rPr lang="sl-SI" smtClean="0"/>
              <a:t>kaskadni pristop</a:t>
            </a:r>
          </a:p>
          <a:p>
            <a:endParaRPr lang="sl-SI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80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4038600"/>
            <a:ext cx="86106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94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2057400"/>
            <a:ext cx="2590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94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685800"/>
            <a:ext cx="22860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304800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Osnovne ideje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Personalizirana priporočila / splošna priporočila</a:t>
            </a:r>
          </a:p>
          <a:p>
            <a:r>
              <a:rPr lang="sl-SI" smtClean="0"/>
              <a:t>Podatki o uporabniku: implicitni &amp; eksplicitni</a:t>
            </a:r>
          </a:p>
          <a:p>
            <a:r>
              <a:rPr lang="sl-SI" smtClean="0"/>
              <a:t>Uporaba:</a:t>
            </a:r>
          </a:p>
          <a:p>
            <a:pPr lvl="1"/>
            <a:r>
              <a:rPr lang="sl-SI" smtClean="0"/>
              <a:t>stimulacija k nakupu izdelka ali ogledu filma</a:t>
            </a:r>
          </a:p>
          <a:p>
            <a:pPr lvl="1"/>
            <a:r>
              <a:rPr lang="sl-SI" smtClean="0"/>
              <a:t>borba s preobilico informacij, ki so danes na voljo</a:t>
            </a:r>
          </a:p>
          <a:p>
            <a:r>
              <a:rPr lang="sl-SI" smtClean="0"/>
              <a:t>Collaborative recommendations</a:t>
            </a:r>
          </a:p>
          <a:p>
            <a:r>
              <a:rPr lang="sl-SI" smtClean="0"/>
              <a:t>Content-based recommendations</a:t>
            </a:r>
          </a:p>
          <a:p>
            <a:r>
              <a:rPr lang="sl-SI" smtClean="0"/>
              <a:t>Knowledge-based recommendations</a:t>
            </a:r>
          </a:p>
          <a:p>
            <a:r>
              <a:rPr lang="sl-SI" smtClean="0"/>
              <a:t>Hibridni pristopi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Primer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izdelek</a:t>
                      </a:r>
                      <a:r>
                        <a:rPr lang="sl-SI" baseline="0" smtClean="0"/>
                        <a:t>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izdelek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izdelek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izdelek 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izdelek 5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uporabnik</a:t>
                      </a:r>
                      <a:r>
                        <a:rPr lang="sl-SI" b="1" baseline="0" smtClean="0"/>
                        <a:t> A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?</a:t>
                      </a:r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uporabnik 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2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uporabnik</a:t>
                      </a:r>
                      <a:r>
                        <a:rPr lang="sl-SI" b="1" baseline="0" smtClean="0"/>
                        <a:t> 2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5</a:t>
                      </a:r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uporabnik 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3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4</a:t>
                      </a:r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uporabnik 4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2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smtClean="0"/>
                        <a:t>1</a:t>
                      </a:r>
                      <a:endParaRPr lang="en-US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Povzeto po Jannach et al.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Collaborative recommendation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ne potrebuje podatkov o izdelkih in uporabnikih*</a:t>
            </a:r>
          </a:p>
          <a:p>
            <a:r>
              <a:rPr lang="sl-SI" smtClean="0"/>
              <a:t>kako iskati podobne uporabnike?</a:t>
            </a:r>
          </a:p>
          <a:p>
            <a:r>
              <a:rPr lang="sl-SI" smtClean="0"/>
              <a:t>potrebuje precejšnjo bazo uporabnikov</a:t>
            </a:r>
          </a:p>
          <a:p>
            <a:r>
              <a:rPr lang="sl-SI" smtClean="0"/>
              <a:t>problem novih uporabnikov in novih izdelkov</a:t>
            </a:r>
          </a:p>
          <a:p>
            <a:endParaRPr lang="sl-SI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Collaborative recommendation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mtClean="0"/>
              <a:t>“priporoči izdelke, ki so jih izbrali podobni uporabniki”</a:t>
            </a:r>
          </a:p>
          <a:p>
            <a:r>
              <a:rPr lang="sl-SI" smtClean="0"/>
              <a:t>problem se prevede na iskanje podobnosti med uporabniki</a:t>
            </a:r>
          </a:p>
          <a:p>
            <a:r>
              <a:rPr lang="sl-SI" smtClean="0"/>
              <a:t>pogosta možnost: Pearsonov količnik (primer izračuna podan med nalogami)</a:t>
            </a:r>
          </a:p>
          <a:p>
            <a:r>
              <a:rPr lang="sl-SI" smtClean="0"/>
              <a:t>problem skale oz. kako uporabniki ocenjujejo</a:t>
            </a:r>
          </a:p>
          <a:p>
            <a:r>
              <a:rPr lang="sl-SI" smtClean="0"/>
              <a:t>kako določiti mejo podobnosti in kako upoštevati (združiti) ocene?</a:t>
            </a:r>
          </a:p>
          <a:p>
            <a:r>
              <a:rPr lang="sl-SI" smtClean="0"/>
              <a:t>druge mere podobnosti: kot med vektorjema, Spearmanov količnik, razlika kvadratov ocen</a:t>
            </a:r>
          </a:p>
          <a:p>
            <a:r>
              <a:rPr lang="sl-SI" smtClean="0"/>
              <a:t>ideja “kontroverznih izdelkov”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Izbira okolice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preveč glasov škodi, ker se vzame v račun tudi uporabnike s povsem drugačnim okusom</a:t>
            </a:r>
          </a:p>
          <a:p>
            <a:r>
              <a:rPr lang="sl-SI" smtClean="0"/>
              <a:t>postavitev meje podobnosti</a:t>
            </a:r>
          </a:p>
          <a:p>
            <a:r>
              <a:rPr lang="sl-SI" smtClean="0"/>
              <a:t>izbira fiksnega števila – k najbližjih sosedov</a:t>
            </a:r>
          </a:p>
          <a:p>
            <a:r>
              <a:rPr lang="sl-SI" smtClean="0"/>
              <a:t>pri obeh lahko problem premajhna/prevelika okolica</a:t>
            </a:r>
          </a:p>
          <a:p>
            <a:r>
              <a:rPr lang="sl-SI" smtClean="0"/>
              <a:t>tipičen smiselen k nekje med 20 in 50 (eksperimentalno ocenjeno)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12772</TotalTime>
  <Words>594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Priporočilni sistemi</vt:lpstr>
      <vt:lpstr>Slide 2</vt:lpstr>
      <vt:lpstr>Slide 3</vt:lpstr>
      <vt:lpstr>Slide 4</vt:lpstr>
      <vt:lpstr>Osnovne ideje</vt:lpstr>
      <vt:lpstr>Primer</vt:lpstr>
      <vt:lpstr>Collaborative recommendation</vt:lpstr>
      <vt:lpstr>Collaborative recommendation</vt:lpstr>
      <vt:lpstr>Izbira okolice</vt:lpstr>
      <vt:lpstr>Item-based recommendation</vt:lpstr>
      <vt:lpstr>Asociacijska pravila</vt:lpstr>
      <vt:lpstr>Cold start</vt:lpstr>
      <vt:lpstr>Content-based recommendation</vt:lpstr>
      <vt:lpstr>Content-based recommendation</vt:lpstr>
      <vt:lpstr>Predstavitev vsebine in podobnost</vt:lpstr>
      <vt:lpstr>Priporočanje na podlagi podobnosti</vt:lpstr>
      <vt:lpstr>Nadzorovano učenje</vt:lpstr>
      <vt:lpstr>Hibridni pristopi</vt:lpstr>
      <vt:lpstr>Hibridni pristopi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Priporočilni sistemi</dc:title>
  <dc:creator>Aleksander Sadikov</dc:creator>
  <cp:lastModifiedBy>Aleksander Sadikov</cp:lastModifiedBy>
  <cp:revision>71</cp:revision>
  <dcterms:created xsi:type="dcterms:W3CDTF">2011-01-16T19:22:25Z</dcterms:created>
  <dcterms:modified xsi:type="dcterms:W3CDTF">2012-04-04T06:24:05Z</dcterms:modified>
</cp:coreProperties>
</file>